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4630400" cy="8229600"/>
  <p:notesSz cx="8229600" cy="14630400"/>
  <p:embeddedFontLst>
    <p:embeddedFont>
      <p:font typeface="Kanit Light" panose="020B0604020202020204" charset="-34"/>
      <p:regular r:id="rId12"/>
    </p:embeddedFont>
    <p:embeddedFont>
      <p:font typeface="Martel Sans" panose="020B0604020202020204" charset="0"/>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8A9B0A-ECAC-A5A5-673E-2CE5E1B1A45F}" v="7" dt="2024-10-15T20:07:56.7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737299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BF4F3"/>
          </a:solidFill>
          <a:ln/>
        </p:spPr>
      </p:sp>
      <p:sp>
        <p:nvSpPr>
          <p:cNvPr id="3" name="Shape 1"/>
          <p:cNvSpPr/>
          <p:nvPr/>
        </p:nvSpPr>
        <p:spPr>
          <a:xfrm>
            <a:off x="0" y="0"/>
            <a:ext cx="14630400" cy="8229600"/>
          </a:xfrm>
          <a:prstGeom prst="rect">
            <a:avLst/>
          </a:prstGeom>
          <a:solidFill>
            <a:srgbClr val="F2F2F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BF4F3"/>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BF4F3"/>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BF4F3"/>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BF4F3"/>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BF4F3"/>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BF4F3"/>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BF4F3"/>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BF4F3"/>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793790" y="827842"/>
            <a:ext cx="13042821" cy="362903"/>
          </a:xfrm>
          <a:prstGeom prst="rect">
            <a:avLst/>
          </a:prstGeom>
          <a:noFill/>
          <a:ln/>
        </p:spPr>
        <p:txBody>
          <a:bodyPr wrap="none" lIns="0" tIns="0" rIns="0" bIns="0" rtlCol="0" anchor="t"/>
          <a:lstStyle/>
          <a:p>
            <a:pPr marL="0" indent="0">
              <a:lnSpc>
                <a:spcPts val="2850"/>
              </a:lnSpc>
              <a:buNone/>
            </a:pPr>
            <a:r>
              <a:rPr lang="en-US" sz="1750">
                <a:solidFill>
                  <a:srgbClr val="2C3249"/>
                </a:solidFill>
                <a:latin typeface="Martel Sans" pitchFamily="34" charset="0"/>
                <a:ea typeface="Martel Sans" pitchFamily="34" charset="-122"/>
                <a:cs typeface="Martel Sans" pitchFamily="34" charset="-120"/>
              </a:rPr>
              <a:t>        </a:t>
            </a:r>
            <a:endParaRPr lang="en-US" sz="1750"/>
          </a:p>
        </p:txBody>
      </p:sp>
      <p:pic>
        <p:nvPicPr>
          <p:cNvPr id="3" name="Image 0" descr="preencoded.png"/>
          <p:cNvPicPr>
            <a:picLocks noChangeAspect="1"/>
          </p:cNvPicPr>
          <p:nvPr/>
        </p:nvPicPr>
        <p:blipFill>
          <a:blip r:embed="rId3"/>
          <a:stretch>
            <a:fillRect/>
          </a:stretch>
        </p:blipFill>
        <p:spPr>
          <a:xfrm>
            <a:off x="4549140" y="1445895"/>
            <a:ext cx="5532001" cy="3319105"/>
          </a:xfrm>
          <a:prstGeom prst="rect">
            <a:avLst/>
          </a:prstGeom>
        </p:spPr>
      </p:pic>
      <p:sp>
        <p:nvSpPr>
          <p:cNvPr id="4" name="Text 1"/>
          <p:cNvSpPr/>
          <p:nvPr/>
        </p:nvSpPr>
        <p:spPr>
          <a:xfrm>
            <a:off x="793790" y="5105162"/>
            <a:ext cx="12007453" cy="708779"/>
          </a:xfrm>
          <a:prstGeom prst="rect">
            <a:avLst/>
          </a:prstGeom>
          <a:noFill/>
          <a:ln/>
        </p:spPr>
        <p:txBody>
          <a:bodyPr wrap="none" lIns="0" tIns="0" rIns="0" bIns="0" rtlCol="0" anchor="t"/>
          <a:lstStyle/>
          <a:p>
            <a:pPr marL="0" indent="0">
              <a:lnSpc>
                <a:spcPts val="5550"/>
              </a:lnSpc>
              <a:buNone/>
            </a:pPr>
            <a:r>
              <a:rPr lang="en-US" sz="4450">
                <a:solidFill>
                  <a:srgbClr val="272D45"/>
                </a:solidFill>
                <a:latin typeface="Kanit Light" pitchFamily="34" charset="0"/>
                <a:ea typeface="Kanit Light" pitchFamily="34" charset="-122"/>
                <a:cs typeface="Kanit Light" pitchFamily="34" charset="-120"/>
              </a:rPr>
              <a:t>Administrator Leadership Development Program</a:t>
            </a:r>
            <a:endParaRPr lang="en-US" sz="4450"/>
          </a:p>
        </p:txBody>
      </p:sp>
      <p:sp>
        <p:nvSpPr>
          <p:cNvPr id="5" name="Text 2"/>
          <p:cNvSpPr/>
          <p:nvPr/>
        </p:nvSpPr>
        <p:spPr>
          <a:xfrm>
            <a:off x="793790" y="6154103"/>
            <a:ext cx="13042821" cy="1451610"/>
          </a:xfrm>
          <a:prstGeom prst="rect">
            <a:avLst/>
          </a:prstGeom>
          <a:noFill/>
          <a:ln/>
        </p:spPr>
        <p:txBody>
          <a:bodyPr wrap="square" lIns="0" tIns="0" rIns="0" bIns="0" rtlCol="0" anchor="t"/>
          <a:lstStyle/>
          <a:p>
            <a:pPr marL="0" indent="0">
              <a:lnSpc>
                <a:spcPts val="2850"/>
              </a:lnSpc>
              <a:buNone/>
            </a:pPr>
            <a:r>
              <a:rPr lang="en-US" sz="1750">
                <a:solidFill>
                  <a:srgbClr val="2C3249"/>
                </a:solidFill>
                <a:latin typeface="Martel Sans" pitchFamily="34" charset="0"/>
                <a:ea typeface="Martel Sans" pitchFamily="34" charset="-122"/>
                <a:cs typeface="Martel Sans" pitchFamily="34" charset="-120"/>
              </a:rPr>
              <a:t>Welcome to the Administrator Leadership Development Program (ALD). This program is designed to prepare aspiring school leaders in New Mexico for the challenges and rewards of educational administration. This program is delivered through a blended learning format, incorporating rigorous weekend sessions, virtual learning, and hands-on internship experiences.</a:t>
            </a:r>
            <a:endParaRPr lang="en-US" sz="175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11967" y="860822"/>
            <a:ext cx="5230297" cy="647819"/>
          </a:xfrm>
          <a:prstGeom prst="rect">
            <a:avLst/>
          </a:prstGeom>
          <a:noFill/>
          <a:ln/>
        </p:spPr>
        <p:txBody>
          <a:bodyPr wrap="none" lIns="0" tIns="0" rIns="0" bIns="0" rtlCol="0" anchor="t"/>
          <a:lstStyle/>
          <a:p>
            <a:pPr marL="0" indent="0">
              <a:lnSpc>
                <a:spcPts val="5100"/>
              </a:lnSpc>
              <a:buNone/>
            </a:pPr>
            <a:r>
              <a:rPr lang="en-US" sz="4050">
                <a:solidFill>
                  <a:srgbClr val="272D45"/>
                </a:solidFill>
                <a:latin typeface="Kanit Light" pitchFamily="34" charset="0"/>
                <a:ea typeface="Kanit Light" pitchFamily="34" charset="-122"/>
                <a:cs typeface="Kanit Light" pitchFamily="34" charset="-120"/>
              </a:rPr>
              <a:t>ALD Program Overview</a:t>
            </a:r>
            <a:endParaRPr lang="en-US" sz="4050"/>
          </a:p>
        </p:txBody>
      </p:sp>
      <p:sp>
        <p:nvSpPr>
          <p:cNvPr id="4" name="Shape 1"/>
          <p:cNvSpPr/>
          <p:nvPr/>
        </p:nvSpPr>
        <p:spPr>
          <a:xfrm>
            <a:off x="6211967" y="2052638"/>
            <a:ext cx="466368" cy="466368"/>
          </a:xfrm>
          <a:prstGeom prst="roundRect">
            <a:avLst>
              <a:gd name="adj" fmla="val 18670"/>
            </a:avLst>
          </a:prstGeom>
          <a:solidFill>
            <a:srgbClr val="D7F4F3"/>
          </a:solidFill>
          <a:ln w="7620">
            <a:solidFill>
              <a:srgbClr val="BDDAD9"/>
            </a:solidFill>
            <a:prstDash val="solid"/>
          </a:ln>
        </p:spPr>
        <p:txBody>
          <a:bodyPr/>
          <a:lstStyle/>
          <a:p>
            <a:endParaRPr lang="en-US"/>
          </a:p>
        </p:txBody>
      </p:sp>
      <p:sp>
        <p:nvSpPr>
          <p:cNvPr id="5" name="Text 2"/>
          <p:cNvSpPr/>
          <p:nvPr/>
        </p:nvSpPr>
        <p:spPr>
          <a:xfrm>
            <a:off x="6397823" y="2130266"/>
            <a:ext cx="94536" cy="310991"/>
          </a:xfrm>
          <a:prstGeom prst="rect">
            <a:avLst/>
          </a:prstGeom>
          <a:noFill/>
          <a:ln/>
        </p:spPr>
        <p:txBody>
          <a:bodyPr wrap="none" lIns="0" tIns="0" rIns="0" bIns="0" rtlCol="0" anchor="t"/>
          <a:lstStyle/>
          <a:p>
            <a:pPr marL="0" indent="0" algn="ctr">
              <a:lnSpc>
                <a:spcPts val="2400"/>
              </a:lnSpc>
              <a:buNone/>
            </a:pPr>
            <a:r>
              <a:rPr lang="en-US" sz="2400">
                <a:solidFill>
                  <a:srgbClr val="2C3249"/>
                </a:solidFill>
                <a:latin typeface="Kanit Light" pitchFamily="34" charset="0"/>
                <a:ea typeface="Kanit Light" pitchFamily="34" charset="-122"/>
                <a:cs typeface="Kanit Light" pitchFamily="34" charset="-120"/>
              </a:rPr>
              <a:t>1</a:t>
            </a:r>
            <a:endParaRPr lang="en-US" sz="2400"/>
          </a:p>
        </p:txBody>
      </p:sp>
      <p:sp>
        <p:nvSpPr>
          <p:cNvPr id="6" name="Text 3"/>
          <p:cNvSpPr/>
          <p:nvPr/>
        </p:nvSpPr>
        <p:spPr>
          <a:xfrm>
            <a:off x="6885623" y="2052638"/>
            <a:ext cx="2717006" cy="323969"/>
          </a:xfrm>
          <a:prstGeom prst="rect">
            <a:avLst/>
          </a:prstGeom>
          <a:noFill/>
          <a:ln/>
        </p:spPr>
        <p:txBody>
          <a:bodyPr wrap="none" lIns="0" tIns="0" rIns="0" bIns="0" rtlCol="0" anchor="t"/>
          <a:lstStyle/>
          <a:p>
            <a:pPr marL="0" indent="0">
              <a:lnSpc>
                <a:spcPts val="2550"/>
              </a:lnSpc>
              <a:buNone/>
            </a:pPr>
            <a:r>
              <a:rPr lang="en-US" sz="2000">
                <a:solidFill>
                  <a:srgbClr val="2C3249"/>
                </a:solidFill>
                <a:latin typeface="Kanit Light" pitchFamily="34" charset="0"/>
                <a:ea typeface="Kanit Light" pitchFamily="34" charset="-122"/>
                <a:cs typeface="Kanit Light" pitchFamily="34" charset="-120"/>
              </a:rPr>
              <a:t>District-Driven Initiative</a:t>
            </a:r>
            <a:endParaRPr lang="en-US" sz="2000"/>
          </a:p>
        </p:txBody>
      </p:sp>
      <p:sp>
        <p:nvSpPr>
          <p:cNvPr id="7" name="Text 4"/>
          <p:cNvSpPr/>
          <p:nvPr/>
        </p:nvSpPr>
        <p:spPr>
          <a:xfrm>
            <a:off x="6885623" y="2500908"/>
            <a:ext cx="3069193" cy="1989534"/>
          </a:xfrm>
          <a:prstGeom prst="rect">
            <a:avLst/>
          </a:prstGeom>
          <a:noFill/>
          <a:ln/>
        </p:spPr>
        <p:txBody>
          <a:bodyPr wrap="square" lIns="0" tIns="0" rIns="0" bIns="0" rtlCol="0" anchor="t"/>
          <a:lstStyle/>
          <a:p>
            <a:pPr marL="0" indent="0">
              <a:lnSpc>
                <a:spcPts val="2600"/>
              </a:lnSpc>
              <a:buNone/>
            </a:pPr>
            <a:r>
              <a:rPr lang="en-US" sz="1600">
                <a:solidFill>
                  <a:srgbClr val="2C3249"/>
                </a:solidFill>
                <a:latin typeface="Martel Sans" pitchFamily="34" charset="0"/>
                <a:ea typeface="Martel Sans" pitchFamily="34" charset="-122"/>
                <a:cs typeface="Martel Sans" pitchFamily="34" charset="-120"/>
              </a:rPr>
              <a:t>The ALD Program was created in response to requests from New Mexico school districts seeking a practitioner-based alternative licensure pathway to administration.</a:t>
            </a:r>
            <a:endParaRPr lang="en-US" sz="1600"/>
          </a:p>
        </p:txBody>
      </p:sp>
      <p:sp>
        <p:nvSpPr>
          <p:cNvPr id="8" name="Shape 5"/>
          <p:cNvSpPr/>
          <p:nvPr/>
        </p:nvSpPr>
        <p:spPr>
          <a:xfrm>
            <a:off x="10162103" y="2052638"/>
            <a:ext cx="466368" cy="466368"/>
          </a:xfrm>
          <a:prstGeom prst="roundRect">
            <a:avLst>
              <a:gd name="adj" fmla="val 18670"/>
            </a:avLst>
          </a:prstGeom>
          <a:solidFill>
            <a:srgbClr val="D7F4F3"/>
          </a:solidFill>
          <a:ln w="7620">
            <a:solidFill>
              <a:srgbClr val="BDDAD9"/>
            </a:solidFill>
            <a:prstDash val="solid"/>
          </a:ln>
        </p:spPr>
        <p:txBody>
          <a:bodyPr/>
          <a:lstStyle/>
          <a:p>
            <a:endParaRPr lang="en-US"/>
          </a:p>
        </p:txBody>
      </p:sp>
      <p:sp>
        <p:nvSpPr>
          <p:cNvPr id="9" name="Text 6"/>
          <p:cNvSpPr/>
          <p:nvPr/>
        </p:nvSpPr>
        <p:spPr>
          <a:xfrm>
            <a:off x="10316528" y="2130266"/>
            <a:ext cx="157401" cy="310991"/>
          </a:xfrm>
          <a:prstGeom prst="rect">
            <a:avLst/>
          </a:prstGeom>
          <a:noFill/>
          <a:ln/>
        </p:spPr>
        <p:txBody>
          <a:bodyPr wrap="none" lIns="0" tIns="0" rIns="0" bIns="0" rtlCol="0" anchor="t"/>
          <a:lstStyle/>
          <a:p>
            <a:pPr marL="0" indent="0" algn="ctr">
              <a:lnSpc>
                <a:spcPts val="2400"/>
              </a:lnSpc>
              <a:buNone/>
            </a:pPr>
            <a:r>
              <a:rPr lang="en-US" sz="2400">
                <a:solidFill>
                  <a:srgbClr val="2C3249"/>
                </a:solidFill>
                <a:latin typeface="Kanit Light" pitchFamily="34" charset="0"/>
                <a:ea typeface="Kanit Light" pitchFamily="34" charset="-122"/>
                <a:cs typeface="Kanit Light" pitchFamily="34" charset="-120"/>
              </a:rPr>
              <a:t>2</a:t>
            </a:r>
            <a:endParaRPr lang="en-US" sz="2400"/>
          </a:p>
        </p:txBody>
      </p:sp>
      <p:sp>
        <p:nvSpPr>
          <p:cNvPr id="10" name="Text 7"/>
          <p:cNvSpPr/>
          <p:nvPr/>
        </p:nvSpPr>
        <p:spPr>
          <a:xfrm>
            <a:off x="10835759" y="2052638"/>
            <a:ext cx="2591395" cy="323969"/>
          </a:xfrm>
          <a:prstGeom prst="rect">
            <a:avLst/>
          </a:prstGeom>
          <a:noFill/>
          <a:ln/>
        </p:spPr>
        <p:txBody>
          <a:bodyPr wrap="none" lIns="0" tIns="0" rIns="0" bIns="0" rtlCol="0" anchor="t"/>
          <a:lstStyle/>
          <a:p>
            <a:pPr marL="0" indent="0">
              <a:lnSpc>
                <a:spcPts val="2550"/>
              </a:lnSpc>
              <a:buNone/>
            </a:pPr>
            <a:r>
              <a:rPr lang="en-US" sz="2000">
                <a:solidFill>
                  <a:srgbClr val="2C3249"/>
                </a:solidFill>
                <a:latin typeface="Kanit Light" pitchFamily="34" charset="0"/>
                <a:ea typeface="Kanit Light" pitchFamily="34" charset="-122"/>
                <a:cs typeface="Kanit Light" pitchFamily="34" charset="-120"/>
              </a:rPr>
              <a:t>Rigorous Standards</a:t>
            </a:r>
            <a:endParaRPr lang="en-US" sz="2000"/>
          </a:p>
        </p:txBody>
      </p:sp>
      <p:sp>
        <p:nvSpPr>
          <p:cNvPr id="11" name="Text 8"/>
          <p:cNvSpPr/>
          <p:nvPr/>
        </p:nvSpPr>
        <p:spPr>
          <a:xfrm>
            <a:off x="10835759" y="2500908"/>
            <a:ext cx="3069193" cy="1989534"/>
          </a:xfrm>
          <a:prstGeom prst="rect">
            <a:avLst/>
          </a:prstGeom>
          <a:noFill/>
          <a:ln/>
        </p:spPr>
        <p:txBody>
          <a:bodyPr wrap="square" lIns="0" tIns="0" rIns="0" bIns="0" rtlCol="0" anchor="t"/>
          <a:lstStyle/>
          <a:p>
            <a:pPr marL="0" indent="0">
              <a:lnSpc>
                <a:spcPts val="2600"/>
              </a:lnSpc>
              <a:buNone/>
            </a:pPr>
            <a:r>
              <a:rPr lang="en-US" sz="1600">
                <a:solidFill>
                  <a:srgbClr val="2C3249"/>
                </a:solidFill>
                <a:latin typeface="Martel Sans" pitchFamily="34" charset="0"/>
                <a:ea typeface="Martel Sans" pitchFamily="34" charset="-122"/>
                <a:cs typeface="Martel Sans" pitchFamily="34" charset="-120"/>
              </a:rPr>
              <a:t>The program aligns with the Excel NM Five Essential Practices ensuring a high level of preparation for aspiring administrators.</a:t>
            </a:r>
            <a:endParaRPr lang="en-US" sz="1600"/>
          </a:p>
        </p:txBody>
      </p:sp>
      <p:sp>
        <p:nvSpPr>
          <p:cNvPr id="12" name="Shape 9"/>
          <p:cNvSpPr/>
          <p:nvPr/>
        </p:nvSpPr>
        <p:spPr>
          <a:xfrm>
            <a:off x="6211967" y="4930854"/>
            <a:ext cx="466368" cy="466368"/>
          </a:xfrm>
          <a:prstGeom prst="roundRect">
            <a:avLst>
              <a:gd name="adj" fmla="val 18670"/>
            </a:avLst>
          </a:prstGeom>
          <a:solidFill>
            <a:srgbClr val="D7F4F3"/>
          </a:solidFill>
          <a:ln w="7620">
            <a:solidFill>
              <a:srgbClr val="BDDAD9"/>
            </a:solidFill>
            <a:prstDash val="solid"/>
          </a:ln>
        </p:spPr>
        <p:txBody>
          <a:bodyPr/>
          <a:lstStyle/>
          <a:p>
            <a:endParaRPr lang="en-US"/>
          </a:p>
        </p:txBody>
      </p:sp>
      <p:sp>
        <p:nvSpPr>
          <p:cNvPr id="13" name="Text 10"/>
          <p:cNvSpPr/>
          <p:nvPr/>
        </p:nvSpPr>
        <p:spPr>
          <a:xfrm>
            <a:off x="6365200" y="5008483"/>
            <a:ext cx="159901" cy="310991"/>
          </a:xfrm>
          <a:prstGeom prst="rect">
            <a:avLst/>
          </a:prstGeom>
          <a:noFill/>
          <a:ln/>
        </p:spPr>
        <p:txBody>
          <a:bodyPr wrap="none" lIns="0" tIns="0" rIns="0" bIns="0" rtlCol="0" anchor="t"/>
          <a:lstStyle/>
          <a:p>
            <a:pPr marL="0" indent="0" algn="ctr">
              <a:lnSpc>
                <a:spcPts val="2400"/>
              </a:lnSpc>
              <a:buNone/>
            </a:pPr>
            <a:r>
              <a:rPr lang="en-US" sz="2400">
                <a:solidFill>
                  <a:srgbClr val="2C3249"/>
                </a:solidFill>
                <a:latin typeface="Kanit Light" pitchFamily="34" charset="0"/>
                <a:ea typeface="Kanit Light" pitchFamily="34" charset="-122"/>
                <a:cs typeface="Kanit Light" pitchFamily="34" charset="-120"/>
              </a:rPr>
              <a:t>3</a:t>
            </a:r>
            <a:endParaRPr lang="en-US" sz="2400"/>
          </a:p>
        </p:txBody>
      </p:sp>
      <p:sp>
        <p:nvSpPr>
          <p:cNvPr id="14" name="Text 11"/>
          <p:cNvSpPr/>
          <p:nvPr/>
        </p:nvSpPr>
        <p:spPr>
          <a:xfrm>
            <a:off x="6885623" y="4930854"/>
            <a:ext cx="2591395" cy="323969"/>
          </a:xfrm>
          <a:prstGeom prst="rect">
            <a:avLst/>
          </a:prstGeom>
          <a:noFill/>
          <a:ln/>
        </p:spPr>
        <p:txBody>
          <a:bodyPr wrap="none" lIns="0" tIns="0" rIns="0" bIns="0" rtlCol="0" anchor="t"/>
          <a:lstStyle/>
          <a:p>
            <a:pPr marL="0" indent="0">
              <a:lnSpc>
                <a:spcPts val="2550"/>
              </a:lnSpc>
              <a:buNone/>
            </a:pPr>
            <a:r>
              <a:rPr lang="en-US" sz="2000">
                <a:solidFill>
                  <a:srgbClr val="2C3249"/>
                </a:solidFill>
                <a:latin typeface="Kanit Light" pitchFamily="34" charset="0"/>
                <a:ea typeface="Kanit Light" pitchFamily="34" charset="-122"/>
                <a:cs typeface="Kanit Light" pitchFamily="34" charset="-120"/>
              </a:rPr>
              <a:t>Intensive Program</a:t>
            </a:r>
            <a:endParaRPr lang="en-US" sz="2000"/>
          </a:p>
        </p:txBody>
      </p:sp>
      <p:sp>
        <p:nvSpPr>
          <p:cNvPr id="15" name="Text 12"/>
          <p:cNvSpPr/>
          <p:nvPr/>
        </p:nvSpPr>
        <p:spPr>
          <a:xfrm>
            <a:off x="6885623" y="5379125"/>
            <a:ext cx="3069193" cy="1989534"/>
          </a:xfrm>
          <a:prstGeom prst="rect">
            <a:avLst/>
          </a:prstGeom>
          <a:noFill/>
          <a:ln/>
        </p:spPr>
        <p:txBody>
          <a:bodyPr wrap="square" lIns="0" tIns="0" rIns="0" bIns="0" rtlCol="0" anchor="t"/>
          <a:lstStyle/>
          <a:p>
            <a:pPr marL="0" indent="0">
              <a:lnSpc>
                <a:spcPts val="2600"/>
              </a:lnSpc>
              <a:buNone/>
            </a:pPr>
            <a:r>
              <a:rPr lang="en-US" sz="1600">
                <a:solidFill>
                  <a:srgbClr val="2C3249"/>
                </a:solidFill>
                <a:latin typeface="Martel Sans" pitchFamily="34" charset="0"/>
                <a:ea typeface="Martel Sans" pitchFamily="34" charset="-122"/>
                <a:cs typeface="Martel Sans" pitchFamily="34" charset="-120"/>
              </a:rPr>
              <a:t>The ALD Program is a 1-year intensive program designed to equip candidates with the knowledge, skills, and experience necessary for effective leadership.</a:t>
            </a:r>
            <a:endParaRPr lang="en-US" sz="1600"/>
          </a:p>
        </p:txBody>
      </p:sp>
      <p:sp>
        <p:nvSpPr>
          <p:cNvPr id="16" name="Shape 13"/>
          <p:cNvSpPr/>
          <p:nvPr/>
        </p:nvSpPr>
        <p:spPr>
          <a:xfrm>
            <a:off x="10162103" y="4930854"/>
            <a:ext cx="466368" cy="466368"/>
          </a:xfrm>
          <a:prstGeom prst="roundRect">
            <a:avLst>
              <a:gd name="adj" fmla="val 18670"/>
            </a:avLst>
          </a:prstGeom>
          <a:solidFill>
            <a:srgbClr val="D7F4F3"/>
          </a:solidFill>
          <a:ln w="7620">
            <a:solidFill>
              <a:srgbClr val="BDDAD9"/>
            </a:solidFill>
            <a:prstDash val="solid"/>
          </a:ln>
        </p:spPr>
        <p:txBody>
          <a:bodyPr/>
          <a:lstStyle/>
          <a:p>
            <a:endParaRPr lang="en-US"/>
          </a:p>
        </p:txBody>
      </p:sp>
      <p:sp>
        <p:nvSpPr>
          <p:cNvPr id="17" name="Text 14"/>
          <p:cNvSpPr/>
          <p:nvPr/>
        </p:nvSpPr>
        <p:spPr>
          <a:xfrm>
            <a:off x="10311170" y="5008483"/>
            <a:ext cx="168235" cy="310991"/>
          </a:xfrm>
          <a:prstGeom prst="rect">
            <a:avLst/>
          </a:prstGeom>
          <a:noFill/>
          <a:ln/>
        </p:spPr>
        <p:txBody>
          <a:bodyPr wrap="none" lIns="0" tIns="0" rIns="0" bIns="0" rtlCol="0" anchor="t"/>
          <a:lstStyle/>
          <a:p>
            <a:pPr marL="0" indent="0" algn="ctr">
              <a:lnSpc>
                <a:spcPts val="2400"/>
              </a:lnSpc>
              <a:buNone/>
            </a:pPr>
            <a:r>
              <a:rPr lang="en-US" sz="2400">
                <a:solidFill>
                  <a:srgbClr val="2C3249"/>
                </a:solidFill>
                <a:latin typeface="Kanit Light" pitchFamily="34" charset="0"/>
                <a:ea typeface="Kanit Light" pitchFamily="34" charset="-122"/>
                <a:cs typeface="Kanit Light" pitchFamily="34" charset="-120"/>
              </a:rPr>
              <a:t>4</a:t>
            </a:r>
            <a:endParaRPr lang="en-US" sz="2400"/>
          </a:p>
        </p:txBody>
      </p:sp>
      <p:sp>
        <p:nvSpPr>
          <p:cNvPr id="18" name="Text 15"/>
          <p:cNvSpPr/>
          <p:nvPr/>
        </p:nvSpPr>
        <p:spPr>
          <a:xfrm>
            <a:off x="10835759" y="4930854"/>
            <a:ext cx="2591395" cy="323969"/>
          </a:xfrm>
          <a:prstGeom prst="rect">
            <a:avLst/>
          </a:prstGeom>
          <a:noFill/>
          <a:ln/>
        </p:spPr>
        <p:txBody>
          <a:bodyPr wrap="none" lIns="0" tIns="0" rIns="0" bIns="0" rtlCol="0" anchor="t"/>
          <a:lstStyle/>
          <a:p>
            <a:pPr marL="0" indent="0">
              <a:lnSpc>
                <a:spcPts val="2550"/>
              </a:lnSpc>
              <a:buNone/>
            </a:pPr>
            <a:r>
              <a:rPr lang="en-US" sz="2000">
                <a:solidFill>
                  <a:srgbClr val="2C3249"/>
                </a:solidFill>
                <a:latin typeface="Kanit Light" pitchFamily="34" charset="0"/>
                <a:ea typeface="Kanit Light" pitchFamily="34" charset="-122"/>
                <a:cs typeface="Kanit Light" pitchFamily="34" charset="-120"/>
              </a:rPr>
              <a:t>Cohort Model</a:t>
            </a:r>
            <a:endParaRPr lang="en-US" sz="2000"/>
          </a:p>
        </p:txBody>
      </p:sp>
      <p:sp>
        <p:nvSpPr>
          <p:cNvPr id="19" name="Text 16"/>
          <p:cNvSpPr/>
          <p:nvPr/>
        </p:nvSpPr>
        <p:spPr>
          <a:xfrm>
            <a:off x="10835759" y="5379125"/>
            <a:ext cx="3069193" cy="1657945"/>
          </a:xfrm>
          <a:prstGeom prst="rect">
            <a:avLst/>
          </a:prstGeom>
          <a:noFill/>
          <a:ln/>
        </p:spPr>
        <p:txBody>
          <a:bodyPr wrap="square" lIns="0" tIns="0" rIns="0" bIns="0" rtlCol="0" anchor="t"/>
          <a:lstStyle/>
          <a:p>
            <a:pPr marL="0" indent="0">
              <a:lnSpc>
                <a:spcPts val="2600"/>
              </a:lnSpc>
              <a:buNone/>
            </a:pPr>
            <a:r>
              <a:rPr lang="en-US" sz="1600">
                <a:solidFill>
                  <a:srgbClr val="2C3249"/>
                </a:solidFill>
                <a:latin typeface="Martel Sans" pitchFamily="34" charset="0"/>
                <a:ea typeface="Martel Sans" pitchFamily="34" charset="-122"/>
                <a:cs typeface="Martel Sans" pitchFamily="34" charset="-120"/>
              </a:rPr>
              <a:t>The program utilizes a cohort model, providing a supportive learning environment with 2 entry points during the year. </a:t>
            </a:r>
            <a:endParaRPr lang="en-US" sz="16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41866" y="533519"/>
            <a:ext cx="6682978" cy="573048"/>
          </a:xfrm>
          <a:prstGeom prst="rect">
            <a:avLst/>
          </a:prstGeom>
          <a:noFill/>
          <a:ln/>
        </p:spPr>
        <p:txBody>
          <a:bodyPr wrap="none" lIns="0" tIns="0" rIns="0" bIns="0" rtlCol="0" anchor="t"/>
          <a:lstStyle/>
          <a:p>
            <a:pPr marL="0" indent="0">
              <a:lnSpc>
                <a:spcPts val="4500"/>
              </a:lnSpc>
              <a:buNone/>
            </a:pPr>
            <a:r>
              <a:rPr lang="en-US" sz="3600">
                <a:solidFill>
                  <a:srgbClr val="272D45"/>
                </a:solidFill>
                <a:latin typeface="Kanit Light" pitchFamily="34" charset="0"/>
                <a:ea typeface="Kanit Light" pitchFamily="34" charset="-122"/>
                <a:cs typeface="Kanit Light" pitchFamily="34" charset="-120"/>
              </a:rPr>
              <a:t>Program Applicant Requirements</a:t>
            </a:r>
            <a:endParaRPr lang="en-US" sz="3600"/>
          </a:p>
        </p:txBody>
      </p:sp>
      <p:sp>
        <p:nvSpPr>
          <p:cNvPr id="3" name="Shape 1"/>
          <p:cNvSpPr/>
          <p:nvPr/>
        </p:nvSpPr>
        <p:spPr>
          <a:xfrm>
            <a:off x="641866" y="1473279"/>
            <a:ext cx="6581656" cy="1658660"/>
          </a:xfrm>
          <a:prstGeom prst="roundRect">
            <a:avLst>
              <a:gd name="adj" fmla="val 4644"/>
            </a:avLst>
          </a:prstGeom>
          <a:solidFill>
            <a:srgbClr val="D7F4F3"/>
          </a:solidFill>
          <a:ln w="7620">
            <a:solidFill>
              <a:srgbClr val="BDDAD9"/>
            </a:solidFill>
            <a:prstDash val="solid"/>
          </a:ln>
        </p:spPr>
        <p:txBody>
          <a:bodyPr/>
          <a:lstStyle/>
          <a:p>
            <a:endParaRPr lang="en-US"/>
          </a:p>
        </p:txBody>
      </p:sp>
      <p:sp>
        <p:nvSpPr>
          <p:cNvPr id="4" name="Text 2"/>
          <p:cNvSpPr/>
          <p:nvPr/>
        </p:nvSpPr>
        <p:spPr>
          <a:xfrm>
            <a:off x="832842" y="1664256"/>
            <a:ext cx="2292548" cy="286583"/>
          </a:xfrm>
          <a:prstGeom prst="rect">
            <a:avLst/>
          </a:prstGeom>
          <a:noFill/>
          <a:ln/>
        </p:spPr>
        <p:txBody>
          <a:bodyPr wrap="none" lIns="0" tIns="0" rIns="0" bIns="0" rtlCol="0" anchor="t"/>
          <a:lstStyle/>
          <a:p>
            <a:pPr marL="0" indent="0">
              <a:lnSpc>
                <a:spcPts val="2250"/>
              </a:lnSpc>
              <a:buNone/>
            </a:pPr>
            <a:r>
              <a:rPr lang="en-US" sz="1800">
                <a:solidFill>
                  <a:srgbClr val="2C3249"/>
                </a:solidFill>
                <a:latin typeface="Kanit Light" pitchFamily="34" charset="0"/>
                <a:ea typeface="Kanit Light" pitchFamily="34" charset="-122"/>
                <a:cs typeface="Kanit Light" pitchFamily="34" charset="-120"/>
              </a:rPr>
              <a:t>Master's Degree</a:t>
            </a:r>
            <a:endParaRPr lang="en-US" sz="1800"/>
          </a:p>
        </p:txBody>
      </p:sp>
      <p:sp>
        <p:nvSpPr>
          <p:cNvPr id="5" name="Text 3"/>
          <p:cNvSpPr/>
          <p:nvPr/>
        </p:nvSpPr>
        <p:spPr>
          <a:xfrm>
            <a:off x="832842" y="2060853"/>
            <a:ext cx="6199703" cy="880110"/>
          </a:xfrm>
          <a:prstGeom prst="rect">
            <a:avLst/>
          </a:prstGeom>
          <a:noFill/>
          <a:ln/>
        </p:spPr>
        <p:txBody>
          <a:bodyPr wrap="square" lIns="0" tIns="0" rIns="0" bIns="0" rtlCol="0" anchor="t"/>
          <a:lstStyle/>
          <a:p>
            <a:pPr marL="0" indent="0">
              <a:lnSpc>
                <a:spcPts val="2300"/>
              </a:lnSpc>
              <a:buNone/>
            </a:pPr>
            <a:r>
              <a:rPr lang="en-US" sz="1400">
                <a:solidFill>
                  <a:srgbClr val="2C3249"/>
                </a:solidFill>
                <a:latin typeface="Martel Sans" pitchFamily="34" charset="0"/>
                <a:ea typeface="Martel Sans" pitchFamily="34" charset="-122"/>
                <a:cs typeface="Martel Sans" pitchFamily="34" charset="-120"/>
              </a:rPr>
              <a:t>Candidates must hold a master's degree from an accredited university. The program encourages degrees relevant to education, such as Curriculum and Instruction, or related fields.</a:t>
            </a:r>
            <a:endParaRPr lang="en-US" sz="1400"/>
          </a:p>
        </p:txBody>
      </p:sp>
      <p:sp>
        <p:nvSpPr>
          <p:cNvPr id="6" name="Shape 4"/>
          <p:cNvSpPr/>
          <p:nvPr/>
        </p:nvSpPr>
        <p:spPr>
          <a:xfrm>
            <a:off x="7406878" y="1473279"/>
            <a:ext cx="6581656" cy="1658660"/>
          </a:xfrm>
          <a:prstGeom prst="roundRect">
            <a:avLst>
              <a:gd name="adj" fmla="val 4644"/>
            </a:avLst>
          </a:prstGeom>
          <a:solidFill>
            <a:srgbClr val="D7F4F3"/>
          </a:solidFill>
          <a:ln w="7620">
            <a:solidFill>
              <a:srgbClr val="BDDAD9"/>
            </a:solidFill>
            <a:prstDash val="solid"/>
          </a:ln>
        </p:spPr>
        <p:txBody>
          <a:bodyPr/>
          <a:lstStyle/>
          <a:p>
            <a:endParaRPr lang="en-US"/>
          </a:p>
        </p:txBody>
      </p:sp>
      <p:sp>
        <p:nvSpPr>
          <p:cNvPr id="7" name="Text 5"/>
          <p:cNvSpPr/>
          <p:nvPr/>
        </p:nvSpPr>
        <p:spPr>
          <a:xfrm>
            <a:off x="7597854" y="1664256"/>
            <a:ext cx="2292548" cy="286583"/>
          </a:xfrm>
          <a:prstGeom prst="rect">
            <a:avLst/>
          </a:prstGeom>
          <a:noFill/>
          <a:ln/>
        </p:spPr>
        <p:txBody>
          <a:bodyPr wrap="none" lIns="0" tIns="0" rIns="0" bIns="0" rtlCol="0" anchor="t"/>
          <a:lstStyle/>
          <a:p>
            <a:pPr marL="0" indent="0">
              <a:lnSpc>
                <a:spcPts val="2250"/>
              </a:lnSpc>
              <a:buNone/>
            </a:pPr>
            <a:r>
              <a:rPr lang="en-US" sz="1800">
                <a:solidFill>
                  <a:srgbClr val="2C3249"/>
                </a:solidFill>
                <a:latin typeface="Kanit Light" pitchFamily="34" charset="0"/>
                <a:ea typeface="Kanit Light" pitchFamily="34" charset="-122"/>
                <a:cs typeface="Kanit Light" pitchFamily="34" charset="-120"/>
              </a:rPr>
              <a:t>NMPED License</a:t>
            </a:r>
            <a:endParaRPr lang="en-US" sz="1800"/>
          </a:p>
        </p:txBody>
      </p:sp>
      <p:sp>
        <p:nvSpPr>
          <p:cNvPr id="8" name="Text 6"/>
          <p:cNvSpPr/>
          <p:nvPr/>
        </p:nvSpPr>
        <p:spPr>
          <a:xfrm>
            <a:off x="7597854" y="2060853"/>
            <a:ext cx="6199703" cy="880110"/>
          </a:xfrm>
          <a:prstGeom prst="rect">
            <a:avLst/>
          </a:prstGeom>
          <a:noFill/>
          <a:ln/>
        </p:spPr>
        <p:txBody>
          <a:bodyPr wrap="square" lIns="0" tIns="0" rIns="0" bIns="0" rtlCol="0" anchor="t"/>
          <a:lstStyle/>
          <a:p>
            <a:pPr marL="0" indent="0">
              <a:lnSpc>
                <a:spcPts val="2300"/>
              </a:lnSpc>
              <a:buNone/>
            </a:pPr>
            <a:r>
              <a:rPr lang="en-US" sz="1400">
                <a:solidFill>
                  <a:srgbClr val="2C3249"/>
                </a:solidFill>
                <a:latin typeface="Martel Sans" pitchFamily="34" charset="0"/>
                <a:ea typeface="Martel Sans" pitchFamily="34" charset="-122"/>
                <a:cs typeface="Martel Sans" pitchFamily="34" charset="-120"/>
              </a:rPr>
              <a:t>Applicants must possess a valid Level II or Level III NMPED teaching license or related service license. This ensures a strong foundation in education and a commitment to teaching and learning.</a:t>
            </a:r>
            <a:endParaRPr lang="en-US" sz="1400"/>
          </a:p>
        </p:txBody>
      </p:sp>
      <p:sp>
        <p:nvSpPr>
          <p:cNvPr id="9" name="Shape 7"/>
          <p:cNvSpPr/>
          <p:nvPr/>
        </p:nvSpPr>
        <p:spPr>
          <a:xfrm>
            <a:off x="641866" y="3315295"/>
            <a:ext cx="6581656" cy="2245400"/>
          </a:xfrm>
          <a:prstGeom prst="roundRect">
            <a:avLst>
              <a:gd name="adj" fmla="val 3431"/>
            </a:avLst>
          </a:prstGeom>
          <a:solidFill>
            <a:srgbClr val="D7F4F3"/>
          </a:solidFill>
          <a:ln w="7620">
            <a:solidFill>
              <a:srgbClr val="BDDAD9"/>
            </a:solidFill>
            <a:prstDash val="solid"/>
          </a:ln>
        </p:spPr>
        <p:txBody>
          <a:bodyPr/>
          <a:lstStyle/>
          <a:p>
            <a:endParaRPr lang="en-US"/>
          </a:p>
        </p:txBody>
      </p:sp>
      <p:sp>
        <p:nvSpPr>
          <p:cNvPr id="10" name="Text 8"/>
          <p:cNvSpPr/>
          <p:nvPr/>
        </p:nvSpPr>
        <p:spPr>
          <a:xfrm>
            <a:off x="832842" y="3506272"/>
            <a:ext cx="2292548" cy="286583"/>
          </a:xfrm>
          <a:prstGeom prst="rect">
            <a:avLst/>
          </a:prstGeom>
          <a:noFill/>
          <a:ln/>
        </p:spPr>
        <p:txBody>
          <a:bodyPr wrap="none" lIns="0" tIns="0" rIns="0" bIns="0" rtlCol="0" anchor="t"/>
          <a:lstStyle/>
          <a:p>
            <a:pPr marL="0" indent="0">
              <a:lnSpc>
                <a:spcPts val="2250"/>
              </a:lnSpc>
              <a:buNone/>
            </a:pPr>
            <a:r>
              <a:rPr lang="en-US" sz="1800">
                <a:solidFill>
                  <a:srgbClr val="2C3249"/>
                </a:solidFill>
                <a:latin typeface="Kanit Light" pitchFamily="34" charset="0"/>
                <a:ea typeface="Kanit Light" pitchFamily="34" charset="-122"/>
                <a:cs typeface="Kanit Light" pitchFamily="34" charset="-120"/>
              </a:rPr>
              <a:t>Recommendation</a:t>
            </a:r>
            <a:endParaRPr lang="en-US" sz="1800"/>
          </a:p>
        </p:txBody>
      </p:sp>
      <p:sp>
        <p:nvSpPr>
          <p:cNvPr id="11" name="Text 9"/>
          <p:cNvSpPr/>
          <p:nvPr/>
        </p:nvSpPr>
        <p:spPr>
          <a:xfrm>
            <a:off x="832842" y="3902869"/>
            <a:ext cx="6199703" cy="1466850"/>
          </a:xfrm>
          <a:prstGeom prst="rect">
            <a:avLst/>
          </a:prstGeom>
          <a:noFill/>
          <a:ln/>
        </p:spPr>
        <p:txBody>
          <a:bodyPr wrap="square" lIns="0" tIns="0" rIns="0" bIns="0" rtlCol="0" anchor="t"/>
          <a:lstStyle/>
          <a:p>
            <a:pPr marL="0" indent="0">
              <a:lnSpc>
                <a:spcPts val="2300"/>
              </a:lnSpc>
              <a:buNone/>
            </a:pPr>
            <a:r>
              <a:rPr lang="en-US" sz="1400">
                <a:solidFill>
                  <a:srgbClr val="2C3249"/>
                </a:solidFill>
                <a:latin typeface="Martel Sans" pitchFamily="34" charset="0"/>
                <a:ea typeface="Martel Sans" pitchFamily="34" charset="-122"/>
                <a:cs typeface="Martel Sans" pitchFamily="34" charset="-120"/>
              </a:rPr>
              <a:t>A recommendation from a superintendent or charter leader is required, showcasing the candidate's leadership potential and the support of their current organization. The form downloaded during enrollment times, must be completed and sent from the Superintendent's email to the Leadership Development email. </a:t>
            </a:r>
            <a:endParaRPr lang="en-US" sz="1400"/>
          </a:p>
        </p:txBody>
      </p:sp>
      <p:sp>
        <p:nvSpPr>
          <p:cNvPr id="12" name="Shape 10"/>
          <p:cNvSpPr/>
          <p:nvPr/>
        </p:nvSpPr>
        <p:spPr>
          <a:xfrm>
            <a:off x="7406878" y="3315295"/>
            <a:ext cx="6581656" cy="2245400"/>
          </a:xfrm>
          <a:prstGeom prst="roundRect">
            <a:avLst>
              <a:gd name="adj" fmla="val 3431"/>
            </a:avLst>
          </a:prstGeom>
          <a:solidFill>
            <a:srgbClr val="D7F4F3"/>
          </a:solidFill>
          <a:ln w="7620">
            <a:solidFill>
              <a:srgbClr val="BDDAD9"/>
            </a:solidFill>
            <a:prstDash val="solid"/>
          </a:ln>
        </p:spPr>
        <p:txBody>
          <a:bodyPr/>
          <a:lstStyle/>
          <a:p>
            <a:endParaRPr lang="en-US"/>
          </a:p>
        </p:txBody>
      </p:sp>
      <p:sp>
        <p:nvSpPr>
          <p:cNvPr id="13" name="Text 11"/>
          <p:cNvSpPr/>
          <p:nvPr/>
        </p:nvSpPr>
        <p:spPr>
          <a:xfrm>
            <a:off x="7597854" y="3506272"/>
            <a:ext cx="2292548" cy="286583"/>
          </a:xfrm>
          <a:prstGeom prst="rect">
            <a:avLst/>
          </a:prstGeom>
          <a:noFill/>
          <a:ln/>
        </p:spPr>
        <p:txBody>
          <a:bodyPr wrap="none" lIns="0" tIns="0" rIns="0" bIns="0" rtlCol="0" anchor="t"/>
          <a:lstStyle/>
          <a:p>
            <a:pPr marL="0" indent="0">
              <a:lnSpc>
                <a:spcPts val="2250"/>
              </a:lnSpc>
              <a:buNone/>
            </a:pPr>
            <a:r>
              <a:rPr lang="en-US" sz="1800">
                <a:solidFill>
                  <a:srgbClr val="2C3249"/>
                </a:solidFill>
                <a:latin typeface="Kanit Light" pitchFamily="34" charset="0"/>
                <a:ea typeface="Kanit Light" pitchFamily="34" charset="-122"/>
                <a:cs typeface="Kanit Light" pitchFamily="34" charset="-120"/>
              </a:rPr>
              <a:t>Mentor Training</a:t>
            </a:r>
            <a:endParaRPr lang="en-US" sz="1800"/>
          </a:p>
        </p:txBody>
      </p:sp>
      <p:sp>
        <p:nvSpPr>
          <p:cNvPr id="14" name="Text 12"/>
          <p:cNvSpPr/>
          <p:nvPr/>
        </p:nvSpPr>
        <p:spPr>
          <a:xfrm>
            <a:off x="7597854" y="3902869"/>
            <a:ext cx="6199703" cy="1466850"/>
          </a:xfrm>
          <a:prstGeom prst="rect">
            <a:avLst/>
          </a:prstGeom>
          <a:noFill/>
          <a:ln/>
        </p:spPr>
        <p:txBody>
          <a:bodyPr wrap="square" lIns="0" tIns="0" rIns="0" bIns="0" rtlCol="0" anchor="t"/>
          <a:lstStyle/>
          <a:p>
            <a:pPr marL="0" indent="0">
              <a:lnSpc>
                <a:spcPts val="2300"/>
              </a:lnSpc>
              <a:buNone/>
            </a:pPr>
            <a:r>
              <a:rPr lang="en-US" sz="1400">
                <a:solidFill>
                  <a:srgbClr val="2C3249"/>
                </a:solidFill>
                <a:latin typeface="Martel Sans" pitchFamily="34" charset="0"/>
                <a:ea typeface="Martel Sans" pitchFamily="34" charset="-122"/>
                <a:cs typeface="Martel Sans" pitchFamily="34" charset="-120"/>
              </a:rPr>
              <a:t>Candidates must have a mentor who has been trained by a CES facilitator to guide them through the internship and provide valuable support and feedback. Your selected Admin who will be your mentor and will be required to complete 1 mentor training with our CES Facilitator. </a:t>
            </a:r>
            <a:endParaRPr lang="en-US" sz="1400"/>
          </a:p>
        </p:txBody>
      </p:sp>
      <p:sp>
        <p:nvSpPr>
          <p:cNvPr id="15" name="Shape 13"/>
          <p:cNvSpPr/>
          <p:nvPr/>
        </p:nvSpPr>
        <p:spPr>
          <a:xfrm>
            <a:off x="641866" y="5744051"/>
            <a:ext cx="6581656" cy="1952030"/>
          </a:xfrm>
          <a:prstGeom prst="roundRect">
            <a:avLst>
              <a:gd name="adj" fmla="val 3946"/>
            </a:avLst>
          </a:prstGeom>
          <a:solidFill>
            <a:srgbClr val="D7F4F3"/>
          </a:solidFill>
          <a:ln w="7620">
            <a:solidFill>
              <a:srgbClr val="BDDAD9"/>
            </a:solidFill>
            <a:prstDash val="solid"/>
          </a:ln>
        </p:spPr>
        <p:txBody>
          <a:bodyPr/>
          <a:lstStyle/>
          <a:p>
            <a:endParaRPr lang="en-US"/>
          </a:p>
        </p:txBody>
      </p:sp>
      <p:sp>
        <p:nvSpPr>
          <p:cNvPr id="16" name="Text 14"/>
          <p:cNvSpPr/>
          <p:nvPr/>
        </p:nvSpPr>
        <p:spPr>
          <a:xfrm>
            <a:off x="832842" y="5935028"/>
            <a:ext cx="2355056" cy="286583"/>
          </a:xfrm>
          <a:prstGeom prst="rect">
            <a:avLst/>
          </a:prstGeom>
          <a:noFill/>
          <a:ln/>
        </p:spPr>
        <p:txBody>
          <a:bodyPr wrap="none" lIns="0" tIns="0" rIns="0" bIns="0" rtlCol="0" anchor="t"/>
          <a:lstStyle/>
          <a:p>
            <a:pPr marL="0" indent="0">
              <a:lnSpc>
                <a:spcPts val="2250"/>
              </a:lnSpc>
              <a:buNone/>
            </a:pPr>
            <a:r>
              <a:rPr lang="en-US" sz="1800">
                <a:solidFill>
                  <a:srgbClr val="2C3249"/>
                </a:solidFill>
                <a:latin typeface="Kanit Light" pitchFamily="34" charset="0"/>
                <a:ea typeface="Kanit Light" pitchFamily="34" charset="-122"/>
                <a:cs typeface="Kanit Light" pitchFamily="34" charset="-120"/>
              </a:rPr>
              <a:t>Commitment to District</a:t>
            </a:r>
            <a:endParaRPr lang="en-US" sz="1800"/>
          </a:p>
        </p:txBody>
      </p:sp>
      <p:sp>
        <p:nvSpPr>
          <p:cNvPr id="17" name="Text 15"/>
          <p:cNvSpPr/>
          <p:nvPr/>
        </p:nvSpPr>
        <p:spPr>
          <a:xfrm>
            <a:off x="832842" y="6331625"/>
            <a:ext cx="6199703" cy="1173480"/>
          </a:xfrm>
          <a:prstGeom prst="rect">
            <a:avLst/>
          </a:prstGeom>
          <a:noFill/>
          <a:ln/>
        </p:spPr>
        <p:txBody>
          <a:bodyPr wrap="square" lIns="0" tIns="0" rIns="0" bIns="0" rtlCol="0" anchor="t"/>
          <a:lstStyle/>
          <a:p>
            <a:pPr marL="0" indent="0">
              <a:lnSpc>
                <a:spcPts val="2300"/>
              </a:lnSpc>
              <a:buNone/>
            </a:pPr>
            <a:r>
              <a:rPr lang="en-US" sz="1400">
                <a:solidFill>
                  <a:srgbClr val="2C3249"/>
                </a:solidFill>
                <a:latin typeface="Martel Sans" pitchFamily="34" charset="0"/>
                <a:ea typeface="Martel Sans" pitchFamily="34" charset="-122"/>
                <a:cs typeface="Martel Sans" pitchFamily="34" charset="-120"/>
              </a:rPr>
              <a:t>Candidates must commit to working for at least three years in their current district or charter school following completion of the program, demonstrating a long-term commitment to the community and school system.</a:t>
            </a:r>
            <a:endParaRPr lang="en-US" sz="1400"/>
          </a:p>
        </p:txBody>
      </p:sp>
      <p:sp>
        <p:nvSpPr>
          <p:cNvPr id="18" name="Shape 16"/>
          <p:cNvSpPr/>
          <p:nvPr/>
        </p:nvSpPr>
        <p:spPr>
          <a:xfrm>
            <a:off x="7406878" y="5744051"/>
            <a:ext cx="6581656" cy="1952030"/>
          </a:xfrm>
          <a:prstGeom prst="roundRect">
            <a:avLst>
              <a:gd name="adj" fmla="val 3946"/>
            </a:avLst>
          </a:prstGeom>
          <a:solidFill>
            <a:srgbClr val="D7F4F3"/>
          </a:solidFill>
          <a:ln w="7620">
            <a:solidFill>
              <a:srgbClr val="BDDAD9"/>
            </a:solidFill>
            <a:prstDash val="solid"/>
          </a:ln>
        </p:spPr>
        <p:txBody>
          <a:bodyPr/>
          <a:lstStyle/>
          <a:p>
            <a:endParaRPr lang="en-US"/>
          </a:p>
        </p:txBody>
      </p:sp>
      <p:sp>
        <p:nvSpPr>
          <p:cNvPr id="19" name="Text 17"/>
          <p:cNvSpPr/>
          <p:nvPr/>
        </p:nvSpPr>
        <p:spPr>
          <a:xfrm>
            <a:off x="7597854" y="5935028"/>
            <a:ext cx="2484953" cy="286583"/>
          </a:xfrm>
          <a:prstGeom prst="rect">
            <a:avLst/>
          </a:prstGeom>
          <a:noFill/>
          <a:ln/>
        </p:spPr>
        <p:txBody>
          <a:bodyPr wrap="none" lIns="0" tIns="0" rIns="0" bIns="0" rtlCol="0" anchor="t"/>
          <a:lstStyle/>
          <a:p>
            <a:pPr marL="0" indent="0">
              <a:lnSpc>
                <a:spcPts val="2250"/>
              </a:lnSpc>
              <a:buNone/>
            </a:pPr>
            <a:r>
              <a:rPr lang="en-US" sz="1800">
                <a:solidFill>
                  <a:srgbClr val="2C3249"/>
                </a:solidFill>
                <a:latin typeface="Kanit Light" pitchFamily="34" charset="0"/>
                <a:ea typeface="Kanit Light" pitchFamily="34" charset="-122"/>
                <a:cs typeface="Kanit Light" pitchFamily="34" charset="-120"/>
              </a:rPr>
              <a:t>District-Led Recruitment</a:t>
            </a:r>
            <a:endParaRPr lang="en-US" sz="1800"/>
          </a:p>
        </p:txBody>
      </p:sp>
      <p:sp>
        <p:nvSpPr>
          <p:cNvPr id="20" name="Text 18"/>
          <p:cNvSpPr/>
          <p:nvPr/>
        </p:nvSpPr>
        <p:spPr>
          <a:xfrm>
            <a:off x="7597854" y="6331625"/>
            <a:ext cx="6199703" cy="1173480"/>
          </a:xfrm>
          <a:prstGeom prst="rect">
            <a:avLst/>
          </a:prstGeom>
          <a:noFill/>
          <a:ln/>
        </p:spPr>
        <p:txBody>
          <a:bodyPr wrap="square" lIns="0" tIns="0" rIns="0" bIns="0" rtlCol="0" anchor="t"/>
          <a:lstStyle/>
          <a:p>
            <a:pPr marL="0" indent="0">
              <a:lnSpc>
                <a:spcPts val="2300"/>
              </a:lnSpc>
              <a:buNone/>
            </a:pPr>
            <a:r>
              <a:rPr lang="en-US" sz="1400">
                <a:solidFill>
                  <a:srgbClr val="2C3249"/>
                </a:solidFill>
                <a:latin typeface="Martel Sans" pitchFamily="34" charset="0"/>
                <a:ea typeface="Martel Sans" pitchFamily="34" charset="-122"/>
                <a:cs typeface="Martel Sans" pitchFamily="34" charset="-120"/>
              </a:rPr>
              <a:t>The program emphasizes a "grow your own" approach to leadership development. Candidate recruitment is conducted through school districts and charter schools, aiming to build capacity within the existing educational workforce.</a:t>
            </a:r>
            <a:endParaRPr lang="en-US" sz="1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93790" y="1632704"/>
            <a:ext cx="5716310" cy="708779"/>
          </a:xfrm>
          <a:prstGeom prst="rect">
            <a:avLst/>
          </a:prstGeom>
          <a:noFill/>
          <a:ln/>
        </p:spPr>
        <p:txBody>
          <a:bodyPr wrap="none" lIns="0" tIns="0" rIns="0" bIns="0" rtlCol="0" anchor="t"/>
          <a:lstStyle/>
          <a:p>
            <a:pPr marL="0" indent="0">
              <a:lnSpc>
                <a:spcPts val="5550"/>
              </a:lnSpc>
              <a:buNone/>
            </a:pPr>
            <a:r>
              <a:rPr lang="en-US" sz="4450">
                <a:solidFill>
                  <a:srgbClr val="272D45"/>
                </a:solidFill>
                <a:latin typeface="Kanit Light" pitchFamily="34" charset="0"/>
                <a:ea typeface="Kanit Light" pitchFamily="34" charset="-122"/>
                <a:cs typeface="Kanit Light" pitchFamily="34" charset="-120"/>
              </a:rPr>
              <a:t>ALD Program Structure</a:t>
            </a:r>
            <a:endParaRPr lang="en-US" sz="4450"/>
          </a:p>
        </p:txBody>
      </p:sp>
      <p:sp>
        <p:nvSpPr>
          <p:cNvPr id="3" name="Text 1"/>
          <p:cNvSpPr/>
          <p:nvPr/>
        </p:nvSpPr>
        <p:spPr>
          <a:xfrm>
            <a:off x="793790" y="2908459"/>
            <a:ext cx="2835235" cy="354330"/>
          </a:xfrm>
          <a:prstGeom prst="rect">
            <a:avLst/>
          </a:prstGeom>
          <a:noFill/>
          <a:ln/>
        </p:spPr>
        <p:txBody>
          <a:bodyPr wrap="none" lIns="0" tIns="0" rIns="0" bIns="0" rtlCol="0" anchor="t"/>
          <a:lstStyle/>
          <a:p>
            <a:pPr marL="0" indent="0">
              <a:lnSpc>
                <a:spcPts val="2750"/>
              </a:lnSpc>
              <a:buNone/>
            </a:pPr>
            <a:r>
              <a:rPr lang="en-US" sz="2200">
                <a:solidFill>
                  <a:srgbClr val="272D45"/>
                </a:solidFill>
                <a:latin typeface="Kanit Light" pitchFamily="34" charset="0"/>
                <a:ea typeface="Kanit Light" pitchFamily="34" charset="-122"/>
                <a:cs typeface="Kanit Light" pitchFamily="34" charset="-120"/>
              </a:rPr>
              <a:t>Weekend Sessions</a:t>
            </a:r>
            <a:endParaRPr lang="en-US" sz="2200"/>
          </a:p>
        </p:txBody>
      </p:sp>
      <p:sp>
        <p:nvSpPr>
          <p:cNvPr id="4" name="Text 2"/>
          <p:cNvSpPr/>
          <p:nvPr/>
        </p:nvSpPr>
        <p:spPr>
          <a:xfrm>
            <a:off x="793790" y="3489603"/>
            <a:ext cx="6244709" cy="2177415"/>
          </a:xfrm>
          <a:prstGeom prst="rect">
            <a:avLst/>
          </a:prstGeom>
          <a:noFill/>
          <a:ln/>
        </p:spPr>
        <p:txBody>
          <a:bodyPr wrap="square" lIns="0" tIns="0" rIns="0" bIns="0" rtlCol="0" anchor="t"/>
          <a:lstStyle/>
          <a:p>
            <a:pPr marL="0" indent="0">
              <a:lnSpc>
                <a:spcPts val="2850"/>
              </a:lnSpc>
              <a:buNone/>
            </a:pPr>
            <a:r>
              <a:rPr lang="en-US" sz="1750">
                <a:solidFill>
                  <a:srgbClr val="2C3249"/>
                </a:solidFill>
                <a:latin typeface="Martel Sans" pitchFamily="34" charset="0"/>
                <a:ea typeface="Martel Sans" pitchFamily="34" charset="-122"/>
                <a:cs typeface="Martel Sans" pitchFamily="34" charset="-120"/>
              </a:rPr>
              <a:t>Course content is delivered over 6 rigorous weekends (12 hours each) by experienced, highly skilled administrators in various geographic locations around NM. These intensive sessions offer a hands-on, interactive learning experience, allowing participants to engage with leading practitioners in the field.</a:t>
            </a:r>
            <a:endParaRPr lang="en-US" sz="1750"/>
          </a:p>
        </p:txBody>
      </p:sp>
      <p:sp>
        <p:nvSpPr>
          <p:cNvPr id="5" name="Text 3"/>
          <p:cNvSpPr/>
          <p:nvPr/>
        </p:nvSpPr>
        <p:spPr>
          <a:xfrm>
            <a:off x="7599521" y="2908459"/>
            <a:ext cx="2835235" cy="354330"/>
          </a:xfrm>
          <a:prstGeom prst="rect">
            <a:avLst/>
          </a:prstGeom>
          <a:noFill/>
          <a:ln/>
        </p:spPr>
        <p:txBody>
          <a:bodyPr wrap="none" lIns="0" tIns="0" rIns="0" bIns="0" rtlCol="0" anchor="t"/>
          <a:lstStyle/>
          <a:p>
            <a:pPr marL="0" indent="0">
              <a:lnSpc>
                <a:spcPts val="2750"/>
              </a:lnSpc>
              <a:buNone/>
            </a:pPr>
            <a:r>
              <a:rPr lang="en-US" sz="2200">
                <a:solidFill>
                  <a:srgbClr val="272D45"/>
                </a:solidFill>
                <a:latin typeface="Kanit Light" pitchFamily="34" charset="0"/>
                <a:ea typeface="Kanit Light" pitchFamily="34" charset="-122"/>
                <a:cs typeface="Kanit Light" pitchFamily="34" charset="-120"/>
              </a:rPr>
              <a:t>Virtual Sessions</a:t>
            </a:r>
            <a:endParaRPr lang="en-US" sz="2200"/>
          </a:p>
        </p:txBody>
      </p:sp>
      <p:sp>
        <p:nvSpPr>
          <p:cNvPr id="6" name="Text 4"/>
          <p:cNvSpPr/>
          <p:nvPr/>
        </p:nvSpPr>
        <p:spPr>
          <a:xfrm>
            <a:off x="7599521" y="3489603"/>
            <a:ext cx="6244709" cy="2903220"/>
          </a:xfrm>
          <a:prstGeom prst="rect">
            <a:avLst/>
          </a:prstGeom>
          <a:noFill/>
          <a:ln/>
        </p:spPr>
        <p:txBody>
          <a:bodyPr wrap="square" lIns="0" tIns="0" rIns="0" bIns="0" rtlCol="0" anchor="t"/>
          <a:lstStyle/>
          <a:p>
            <a:pPr marL="0" indent="0">
              <a:lnSpc>
                <a:spcPts val="2850"/>
              </a:lnSpc>
              <a:buNone/>
            </a:pPr>
            <a:r>
              <a:rPr lang="en-US" sz="1750">
                <a:solidFill>
                  <a:srgbClr val="2C3249"/>
                </a:solidFill>
                <a:latin typeface="Martel Sans" pitchFamily="34" charset="0"/>
                <a:ea typeface="Martel Sans" pitchFamily="34" charset="-122"/>
                <a:cs typeface="Martel Sans" pitchFamily="34" charset="-120"/>
              </a:rPr>
              <a:t>Virtual sessions, provided bi-monthly (20 hours), are led by subject matter specialists, attorneys, and current superintendents and administrators. These sessions offer a flexible and accessible platform for learning, covering a wide range of topics relevant to administrative leadership. Participants can connect with experts from across the state and engage in virtual discussions and activities.</a:t>
            </a:r>
            <a:endParaRPr lang="en-US" sz="175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84478" y="459224"/>
            <a:ext cx="4511278" cy="521851"/>
          </a:xfrm>
          <a:prstGeom prst="rect">
            <a:avLst/>
          </a:prstGeom>
          <a:noFill/>
          <a:ln/>
        </p:spPr>
        <p:txBody>
          <a:bodyPr wrap="none" lIns="0" tIns="0" rIns="0" bIns="0" rtlCol="0" anchor="t"/>
          <a:lstStyle/>
          <a:p>
            <a:pPr marL="0" indent="0">
              <a:lnSpc>
                <a:spcPts val="4100"/>
              </a:lnSpc>
              <a:buNone/>
            </a:pPr>
            <a:r>
              <a:rPr lang="en-US" sz="3250">
                <a:solidFill>
                  <a:srgbClr val="272D45"/>
                </a:solidFill>
                <a:latin typeface="Kanit Light" pitchFamily="34" charset="0"/>
                <a:ea typeface="Kanit Light" pitchFamily="34" charset="-122"/>
                <a:cs typeface="Kanit Light" pitchFamily="34" charset="-120"/>
              </a:rPr>
              <a:t>Internship Requirements</a:t>
            </a:r>
            <a:endParaRPr lang="en-US" sz="3250"/>
          </a:p>
        </p:txBody>
      </p:sp>
      <p:sp>
        <p:nvSpPr>
          <p:cNvPr id="3" name="Shape 1"/>
          <p:cNvSpPr/>
          <p:nvPr/>
        </p:nvSpPr>
        <p:spPr>
          <a:xfrm>
            <a:off x="584478" y="1315045"/>
            <a:ext cx="1121688" cy="962025"/>
          </a:xfrm>
          <a:prstGeom prst="roundRect">
            <a:avLst>
              <a:gd name="adj" fmla="val 7291"/>
            </a:avLst>
          </a:prstGeom>
          <a:solidFill>
            <a:srgbClr val="D7F4F3"/>
          </a:solidFill>
          <a:ln w="7620">
            <a:solidFill>
              <a:srgbClr val="BDDAD9"/>
            </a:solidFill>
            <a:prstDash val="solid"/>
          </a:ln>
        </p:spPr>
        <p:txBody>
          <a:bodyPr/>
          <a:lstStyle/>
          <a:p>
            <a:endParaRPr lang="en-US"/>
          </a:p>
        </p:txBody>
      </p:sp>
      <p:sp>
        <p:nvSpPr>
          <p:cNvPr id="4" name="Text 2"/>
          <p:cNvSpPr/>
          <p:nvPr/>
        </p:nvSpPr>
        <p:spPr>
          <a:xfrm>
            <a:off x="759023" y="1629132"/>
            <a:ext cx="63460" cy="333851"/>
          </a:xfrm>
          <a:prstGeom prst="rect">
            <a:avLst/>
          </a:prstGeom>
          <a:noFill/>
          <a:ln/>
        </p:spPr>
        <p:txBody>
          <a:bodyPr wrap="none" lIns="0" tIns="0" rIns="0" bIns="0" rtlCol="0" anchor="t"/>
          <a:lstStyle/>
          <a:p>
            <a:pPr marL="0" indent="0" algn="ctr">
              <a:lnSpc>
                <a:spcPts val="2600"/>
              </a:lnSpc>
              <a:buNone/>
            </a:pPr>
            <a:r>
              <a:rPr lang="en-US" sz="1600">
                <a:solidFill>
                  <a:srgbClr val="2C3249"/>
                </a:solidFill>
                <a:latin typeface="Kanit Light" pitchFamily="34" charset="0"/>
                <a:ea typeface="Kanit Light" pitchFamily="34" charset="-122"/>
                <a:cs typeface="Kanit Light" pitchFamily="34" charset="-120"/>
              </a:rPr>
              <a:t>1</a:t>
            </a:r>
            <a:endParaRPr lang="en-US" sz="1600"/>
          </a:p>
        </p:txBody>
      </p:sp>
      <p:sp>
        <p:nvSpPr>
          <p:cNvPr id="5" name="Text 3"/>
          <p:cNvSpPr/>
          <p:nvPr/>
        </p:nvSpPr>
        <p:spPr>
          <a:xfrm>
            <a:off x="1873091" y="1481971"/>
            <a:ext cx="2087404" cy="260866"/>
          </a:xfrm>
          <a:prstGeom prst="rect">
            <a:avLst/>
          </a:prstGeom>
          <a:noFill/>
          <a:ln/>
        </p:spPr>
        <p:txBody>
          <a:bodyPr wrap="none" lIns="0" tIns="0" rIns="0" bIns="0" rtlCol="0" anchor="t"/>
          <a:lstStyle/>
          <a:p>
            <a:pPr marL="0" indent="0" algn="l">
              <a:lnSpc>
                <a:spcPts val="2050"/>
              </a:lnSpc>
              <a:buNone/>
            </a:pPr>
            <a:r>
              <a:rPr lang="en-US" sz="1600">
                <a:solidFill>
                  <a:srgbClr val="2C3249"/>
                </a:solidFill>
                <a:latin typeface="Kanit Light" pitchFamily="34" charset="0"/>
                <a:ea typeface="Kanit Light" pitchFamily="34" charset="-122"/>
                <a:cs typeface="Kanit Light" pitchFamily="34" charset="-120"/>
              </a:rPr>
              <a:t>Mentor Selection</a:t>
            </a:r>
            <a:endParaRPr lang="en-US" sz="1600"/>
          </a:p>
        </p:txBody>
      </p:sp>
      <p:sp>
        <p:nvSpPr>
          <p:cNvPr id="6" name="Text 4"/>
          <p:cNvSpPr/>
          <p:nvPr/>
        </p:nvSpPr>
        <p:spPr>
          <a:xfrm>
            <a:off x="1873091" y="1842968"/>
            <a:ext cx="6793111" cy="267176"/>
          </a:xfrm>
          <a:prstGeom prst="rect">
            <a:avLst/>
          </a:prstGeom>
          <a:noFill/>
          <a:ln/>
        </p:spPr>
        <p:txBody>
          <a:bodyPr wrap="none" lIns="0" tIns="0" rIns="0" bIns="0" rtlCol="0" anchor="t"/>
          <a:lstStyle/>
          <a:p>
            <a:pPr marL="0" indent="0" algn="l">
              <a:lnSpc>
                <a:spcPts val="2100"/>
              </a:lnSpc>
              <a:buNone/>
            </a:pPr>
            <a:r>
              <a:rPr lang="en-US" sz="1300">
                <a:solidFill>
                  <a:srgbClr val="2C3249"/>
                </a:solidFill>
                <a:latin typeface="Martel Sans" pitchFamily="34" charset="0"/>
                <a:ea typeface="Martel Sans" pitchFamily="34" charset="-122"/>
                <a:cs typeface="Martel Sans" pitchFamily="34" charset="-120"/>
              </a:rPr>
              <a:t>CES and your school district will work together to select a mentor for your internship.</a:t>
            </a:r>
            <a:endParaRPr lang="en-US" sz="1300"/>
          </a:p>
        </p:txBody>
      </p:sp>
      <p:sp>
        <p:nvSpPr>
          <p:cNvPr id="7" name="Shape 5"/>
          <p:cNvSpPr/>
          <p:nvPr/>
        </p:nvSpPr>
        <p:spPr>
          <a:xfrm>
            <a:off x="1789628" y="2267545"/>
            <a:ext cx="12172831" cy="11430"/>
          </a:xfrm>
          <a:prstGeom prst="roundRect">
            <a:avLst>
              <a:gd name="adj" fmla="val 613642"/>
            </a:avLst>
          </a:prstGeom>
          <a:solidFill>
            <a:srgbClr val="BDDAD9"/>
          </a:solidFill>
          <a:ln/>
        </p:spPr>
        <p:txBody>
          <a:bodyPr/>
          <a:lstStyle/>
          <a:p>
            <a:endParaRPr lang="en-US"/>
          </a:p>
        </p:txBody>
      </p:sp>
      <p:sp>
        <p:nvSpPr>
          <p:cNvPr id="8" name="Shape 6"/>
          <p:cNvSpPr/>
          <p:nvPr/>
        </p:nvSpPr>
        <p:spPr>
          <a:xfrm>
            <a:off x="584478" y="2360533"/>
            <a:ext cx="2243495" cy="962025"/>
          </a:xfrm>
          <a:prstGeom prst="roundRect">
            <a:avLst>
              <a:gd name="adj" fmla="val 7291"/>
            </a:avLst>
          </a:prstGeom>
          <a:solidFill>
            <a:srgbClr val="D7F4F3"/>
          </a:solidFill>
          <a:ln w="7620">
            <a:solidFill>
              <a:srgbClr val="BDDAD9"/>
            </a:solidFill>
            <a:prstDash val="solid"/>
          </a:ln>
        </p:spPr>
        <p:txBody>
          <a:bodyPr/>
          <a:lstStyle/>
          <a:p>
            <a:endParaRPr lang="en-US"/>
          </a:p>
        </p:txBody>
      </p:sp>
      <p:sp>
        <p:nvSpPr>
          <p:cNvPr id="9" name="Text 7"/>
          <p:cNvSpPr/>
          <p:nvPr/>
        </p:nvSpPr>
        <p:spPr>
          <a:xfrm>
            <a:off x="759023" y="2674620"/>
            <a:ext cx="105608" cy="333851"/>
          </a:xfrm>
          <a:prstGeom prst="rect">
            <a:avLst/>
          </a:prstGeom>
          <a:noFill/>
          <a:ln/>
        </p:spPr>
        <p:txBody>
          <a:bodyPr wrap="none" lIns="0" tIns="0" rIns="0" bIns="0" rtlCol="0" anchor="t"/>
          <a:lstStyle/>
          <a:p>
            <a:pPr marL="0" indent="0" algn="ctr">
              <a:lnSpc>
                <a:spcPts val="2600"/>
              </a:lnSpc>
              <a:buNone/>
            </a:pPr>
            <a:r>
              <a:rPr lang="en-US" sz="1600">
                <a:solidFill>
                  <a:srgbClr val="2C3249"/>
                </a:solidFill>
                <a:latin typeface="Kanit Light" pitchFamily="34" charset="0"/>
                <a:ea typeface="Kanit Light" pitchFamily="34" charset="-122"/>
                <a:cs typeface="Kanit Light" pitchFamily="34" charset="-120"/>
              </a:rPr>
              <a:t>2</a:t>
            </a:r>
            <a:endParaRPr lang="en-US" sz="1600"/>
          </a:p>
        </p:txBody>
      </p:sp>
      <p:sp>
        <p:nvSpPr>
          <p:cNvPr id="10" name="Text 8"/>
          <p:cNvSpPr/>
          <p:nvPr/>
        </p:nvSpPr>
        <p:spPr>
          <a:xfrm>
            <a:off x="2994898" y="2527459"/>
            <a:ext cx="2087404" cy="260866"/>
          </a:xfrm>
          <a:prstGeom prst="rect">
            <a:avLst/>
          </a:prstGeom>
          <a:noFill/>
          <a:ln/>
        </p:spPr>
        <p:txBody>
          <a:bodyPr wrap="none" lIns="0" tIns="0" rIns="0" bIns="0" rtlCol="0" anchor="t"/>
          <a:lstStyle/>
          <a:p>
            <a:pPr marL="0" indent="0" algn="l">
              <a:lnSpc>
                <a:spcPts val="2050"/>
              </a:lnSpc>
              <a:buNone/>
            </a:pPr>
            <a:r>
              <a:rPr lang="en-US" sz="1600">
                <a:solidFill>
                  <a:srgbClr val="2C3249"/>
                </a:solidFill>
                <a:latin typeface="Kanit Light" pitchFamily="34" charset="0"/>
                <a:ea typeface="Kanit Light" pitchFamily="34" charset="-122"/>
                <a:cs typeface="Kanit Light" pitchFamily="34" charset="-120"/>
              </a:rPr>
              <a:t>Mentor Training</a:t>
            </a:r>
            <a:endParaRPr lang="en-US" sz="1600"/>
          </a:p>
        </p:txBody>
      </p:sp>
      <p:sp>
        <p:nvSpPr>
          <p:cNvPr id="11" name="Text 9"/>
          <p:cNvSpPr/>
          <p:nvPr/>
        </p:nvSpPr>
        <p:spPr>
          <a:xfrm>
            <a:off x="2994898" y="2888456"/>
            <a:ext cx="8069223" cy="267176"/>
          </a:xfrm>
          <a:prstGeom prst="rect">
            <a:avLst/>
          </a:prstGeom>
          <a:noFill/>
          <a:ln/>
        </p:spPr>
        <p:txBody>
          <a:bodyPr wrap="none" lIns="0" tIns="0" rIns="0" bIns="0" rtlCol="0" anchor="t"/>
          <a:lstStyle/>
          <a:p>
            <a:pPr marL="0" indent="0" algn="l">
              <a:lnSpc>
                <a:spcPts val="2100"/>
              </a:lnSpc>
              <a:buNone/>
            </a:pPr>
            <a:r>
              <a:rPr lang="en-US" sz="1300">
                <a:solidFill>
                  <a:srgbClr val="2C3249"/>
                </a:solidFill>
                <a:latin typeface="Martel Sans" pitchFamily="34" charset="0"/>
                <a:ea typeface="Martel Sans" pitchFamily="34" charset="-122"/>
                <a:cs typeface="Martel Sans" pitchFamily="34" charset="-120"/>
              </a:rPr>
              <a:t>Your mentor will attend a virtual training with a CES facilitator to learn about the internship program.</a:t>
            </a:r>
            <a:endParaRPr lang="en-US" sz="1300"/>
          </a:p>
        </p:txBody>
      </p:sp>
      <p:sp>
        <p:nvSpPr>
          <p:cNvPr id="12" name="Shape 10"/>
          <p:cNvSpPr/>
          <p:nvPr/>
        </p:nvSpPr>
        <p:spPr>
          <a:xfrm>
            <a:off x="2911435" y="3313033"/>
            <a:ext cx="11051024" cy="11430"/>
          </a:xfrm>
          <a:prstGeom prst="roundRect">
            <a:avLst>
              <a:gd name="adj" fmla="val 613642"/>
            </a:avLst>
          </a:prstGeom>
          <a:solidFill>
            <a:srgbClr val="BDDAD9"/>
          </a:solidFill>
          <a:ln/>
        </p:spPr>
        <p:txBody>
          <a:bodyPr/>
          <a:lstStyle/>
          <a:p>
            <a:endParaRPr lang="en-US"/>
          </a:p>
        </p:txBody>
      </p:sp>
      <p:sp>
        <p:nvSpPr>
          <p:cNvPr id="13" name="Shape 11"/>
          <p:cNvSpPr/>
          <p:nvPr/>
        </p:nvSpPr>
        <p:spPr>
          <a:xfrm>
            <a:off x="584478" y="3406021"/>
            <a:ext cx="3365302" cy="962025"/>
          </a:xfrm>
          <a:prstGeom prst="roundRect">
            <a:avLst>
              <a:gd name="adj" fmla="val 7291"/>
            </a:avLst>
          </a:prstGeom>
          <a:solidFill>
            <a:srgbClr val="D7F4F3"/>
          </a:solidFill>
          <a:ln w="7620">
            <a:solidFill>
              <a:srgbClr val="BDDAD9"/>
            </a:solidFill>
            <a:prstDash val="solid"/>
          </a:ln>
        </p:spPr>
        <p:txBody>
          <a:bodyPr/>
          <a:lstStyle/>
          <a:p>
            <a:endParaRPr lang="en-US"/>
          </a:p>
        </p:txBody>
      </p:sp>
      <p:sp>
        <p:nvSpPr>
          <p:cNvPr id="14" name="Text 12"/>
          <p:cNvSpPr/>
          <p:nvPr/>
        </p:nvSpPr>
        <p:spPr>
          <a:xfrm>
            <a:off x="759023" y="3720108"/>
            <a:ext cx="107275" cy="333851"/>
          </a:xfrm>
          <a:prstGeom prst="rect">
            <a:avLst/>
          </a:prstGeom>
          <a:noFill/>
          <a:ln/>
        </p:spPr>
        <p:txBody>
          <a:bodyPr wrap="none" lIns="0" tIns="0" rIns="0" bIns="0" rtlCol="0" anchor="t"/>
          <a:lstStyle/>
          <a:p>
            <a:pPr marL="0" indent="0" algn="ctr">
              <a:lnSpc>
                <a:spcPts val="2600"/>
              </a:lnSpc>
              <a:buNone/>
            </a:pPr>
            <a:r>
              <a:rPr lang="en-US" sz="1600">
                <a:solidFill>
                  <a:srgbClr val="2C3249"/>
                </a:solidFill>
                <a:latin typeface="Kanit Light" pitchFamily="34" charset="0"/>
                <a:ea typeface="Kanit Light" pitchFamily="34" charset="-122"/>
                <a:cs typeface="Kanit Light" pitchFamily="34" charset="-120"/>
              </a:rPr>
              <a:t>3</a:t>
            </a:r>
            <a:endParaRPr lang="en-US" sz="1600"/>
          </a:p>
        </p:txBody>
      </p:sp>
      <p:sp>
        <p:nvSpPr>
          <p:cNvPr id="15" name="Text 13"/>
          <p:cNvSpPr/>
          <p:nvPr/>
        </p:nvSpPr>
        <p:spPr>
          <a:xfrm>
            <a:off x="4116705" y="3572947"/>
            <a:ext cx="2087404" cy="260866"/>
          </a:xfrm>
          <a:prstGeom prst="rect">
            <a:avLst/>
          </a:prstGeom>
          <a:noFill/>
          <a:ln/>
        </p:spPr>
        <p:txBody>
          <a:bodyPr wrap="none" lIns="0" tIns="0" rIns="0" bIns="0" rtlCol="0" anchor="t"/>
          <a:lstStyle/>
          <a:p>
            <a:pPr marL="0" indent="0" algn="l">
              <a:lnSpc>
                <a:spcPts val="2050"/>
              </a:lnSpc>
              <a:buNone/>
            </a:pPr>
            <a:r>
              <a:rPr lang="en-US" sz="1600">
                <a:solidFill>
                  <a:srgbClr val="2C3249"/>
                </a:solidFill>
                <a:latin typeface="Kanit Light" pitchFamily="34" charset="0"/>
                <a:ea typeface="Kanit Light" pitchFamily="34" charset="-122"/>
                <a:cs typeface="Kanit Light" pitchFamily="34" charset="-120"/>
              </a:rPr>
              <a:t>Internship Handbook</a:t>
            </a:r>
            <a:endParaRPr lang="en-US" sz="1600"/>
          </a:p>
        </p:txBody>
      </p:sp>
      <p:sp>
        <p:nvSpPr>
          <p:cNvPr id="16" name="Text 14"/>
          <p:cNvSpPr/>
          <p:nvPr/>
        </p:nvSpPr>
        <p:spPr>
          <a:xfrm>
            <a:off x="4116705" y="3933944"/>
            <a:ext cx="8523684" cy="267176"/>
          </a:xfrm>
          <a:prstGeom prst="rect">
            <a:avLst/>
          </a:prstGeom>
          <a:noFill/>
          <a:ln/>
        </p:spPr>
        <p:txBody>
          <a:bodyPr wrap="none" lIns="0" tIns="0" rIns="0" bIns="0" rtlCol="0" anchor="t"/>
          <a:lstStyle/>
          <a:p>
            <a:pPr marL="0" indent="0" algn="l">
              <a:lnSpc>
                <a:spcPts val="2100"/>
              </a:lnSpc>
              <a:buNone/>
            </a:pPr>
            <a:r>
              <a:rPr lang="en-US" sz="1300">
                <a:solidFill>
                  <a:srgbClr val="2C3249"/>
                </a:solidFill>
                <a:latin typeface="Martel Sans" pitchFamily="34" charset="0"/>
                <a:ea typeface="Martel Sans" pitchFamily="34" charset="-122"/>
                <a:cs typeface="Martel Sans" pitchFamily="34" charset="-120"/>
              </a:rPr>
              <a:t>You'll receive a handbook with recommended internship activities and templates for each HOUSSE domain.</a:t>
            </a:r>
            <a:endParaRPr lang="en-US" sz="1300"/>
          </a:p>
        </p:txBody>
      </p:sp>
      <p:sp>
        <p:nvSpPr>
          <p:cNvPr id="17" name="Shape 15"/>
          <p:cNvSpPr/>
          <p:nvPr/>
        </p:nvSpPr>
        <p:spPr>
          <a:xfrm>
            <a:off x="4033242" y="4358521"/>
            <a:ext cx="9929217" cy="11430"/>
          </a:xfrm>
          <a:prstGeom prst="roundRect">
            <a:avLst>
              <a:gd name="adj" fmla="val 613642"/>
            </a:avLst>
          </a:prstGeom>
          <a:solidFill>
            <a:srgbClr val="BDDAD9"/>
          </a:solidFill>
          <a:ln/>
        </p:spPr>
        <p:txBody>
          <a:bodyPr/>
          <a:lstStyle/>
          <a:p>
            <a:endParaRPr lang="en-US"/>
          </a:p>
        </p:txBody>
      </p:sp>
      <p:sp>
        <p:nvSpPr>
          <p:cNvPr id="18" name="Shape 16"/>
          <p:cNvSpPr/>
          <p:nvPr/>
        </p:nvSpPr>
        <p:spPr>
          <a:xfrm>
            <a:off x="584478" y="4451509"/>
            <a:ext cx="4487108" cy="962025"/>
          </a:xfrm>
          <a:prstGeom prst="roundRect">
            <a:avLst>
              <a:gd name="adj" fmla="val 7291"/>
            </a:avLst>
          </a:prstGeom>
          <a:solidFill>
            <a:srgbClr val="D7F4F3"/>
          </a:solidFill>
          <a:ln w="7620">
            <a:solidFill>
              <a:srgbClr val="BDDAD9"/>
            </a:solidFill>
            <a:prstDash val="solid"/>
          </a:ln>
        </p:spPr>
        <p:txBody>
          <a:bodyPr/>
          <a:lstStyle/>
          <a:p>
            <a:endParaRPr lang="en-US"/>
          </a:p>
        </p:txBody>
      </p:sp>
      <p:sp>
        <p:nvSpPr>
          <p:cNvPr id="19" name="Text 17"/>
          <p:cNvSpPr/>
          <p:nvPr/>
        </p:nvSpPr>
        <p:spPr>
          <a:xfrm>
            <a:off x="759023" y="4765596"/>
            <a:ext cx="112871" cy="333851"/>
          </a:xfrm>
          <a:prstGeom prst="rect">
            <a:avLst/>
          </a:prstGeom>
          <a:noFill/>
          <a:ln/>
        </p:spPr>
        <p:txBody>
          <a:bodyPr wrap="none" lIns="0" tIns="0" rIns="0" bIns="0" rtlCol="0" anchor="t"/>
          <a:lstStyle/>
          <a:p>
            <a:pPr marL="0" indent="0" algn="ctr">
              <a:lnSpc>
                <a:spcPts val="2600"/>
              </a:lnSpc>
              <a:buNone/>
            </a:pPr>
            <a:r>
              <a:rPr lang="en-US" sz="1600">
                <a:solidFill>
                  <a:srgbClr val="2C3249"/>
                </a:solidFill>
                <a:latin typeface="Kanit Light" pitchFamily="34" charset="0"/>
                <a:ea typeface="Kanit Light" pitchFamily="34" charset="-122"/>
                <a:cs typeface="Kanit Light" pitchFamily="34" charset="-120"/>
              </a:rPr>
              <a:t>4</a:t>
            </a:r>
            <a:endParaRPr lang="en-US" sz="1600"/>
          </a:p>
        </p:txBody>
      </p:sp>
      <p:sp>
        <p:nvSpPr>
          <p:cNvPr id="20" name="Text 18"/>
          <p:cNvSpPr/>
          <p:nvPr/>
        </p:nvSpPr>
        <p:spPr>
          <a:xfrm>
            <a:off x="5238512" y="4618434"/>
            <a:ext cx="2087404" cy="260866"/>
          </a:xfrm>
          <a:prstGeom prst="rect">
            <a:avLst/>
          </a:prstGeom>
          <a:noFill/>
          <a:ln/>
        </p:spPr>
        <p:txBody>
          <a:bodyPr wrap="none" lIns="0" tIns="0" rIns="0" bIns="0" rtlCol="0" anchor="t"/>
          <a:lstStyle/>
          <a:p>
            <a:pPr marL="0" indent="0" algn="l">
              <a:lnSpc>
                <a:spcPts val="2050"/>
              </a:lnSpc>
              <a:buNone/>
            </a:pPr>
            <a:r>
              <a:rPr lang="en-US" sz="1600">
                <a:solidFill>
                  <a:srgbClr val="2C3249"/>
                </a:solidFill>
                <a:latin typeface="Kanit Light" pitchFamily="34" charset="0"/>
                <a:ea typeface="Kanit Light" pitchFamily="34" charset="-122"/>
                <a:cs typeface="Kanit Light" pitchFamily="34" charset="-120"/>
              </a:rPr>
              <a:t>Supervised Internship</a:t>
            </a:r>
            <a:endParaRPr lang="en-US" sz="1600"/>
          </a:p>
        </p:txBody>
      </p:sp>
      <p:sp>
        <p:nvSpPr>
          <p:cNvPr id="21" name="Text 19"/>
          <p:cNvSpPr/>
          <p:nvPr/>
        </p:nvSpPr>
        <p:spPr>
          <a:xfrm>
            <a:off x="5238512" y="4979432"/>
            <a:ext cx="5772507" cy="267176"/>
          </a:xfrm>
          <a:prstGeom prst="rect">
            <a:avLst/>
          </a:prstGeom>
          <a:noFill/>
          <a:ln/>
        </p:spPr>
        <p:txBody>
          <a:bodyPr wrap="none" lIns="0" tIns="0" rIns="0" bIns="0" rtlCol="0" anchor="t"/>
          <a:lstStyle/>
          <a:p>
            <a:pPr marL="0" indent="0" algn="l">
              <a:lnSpc>
                <a:spcPts val="2100"/>
              </a:lnSpc>
              <a:buNone/>
            </a:pPr>
            <a:r>
              <a:rPr lang="en-US" sz="1300">
                <a:solidFill>
                  <a:srgbClr val="2C3249"/>
                </a:solidFill>
                <a:latin typeface="Martel Sans" pitchFamily="34" charset="0"/>
                <a:ea typeface="Martel Sans" pitchFamily="34" charset="-122"/>
                <a:cs typeface="Martel Sans" pitchFamily="34" charset="-120"/>
              </a:rPr>
              <a:t>You must complete at least 180 hours of supervised internship activities.</a:t>
            </a:r>
            <a:endParaRPr lang="en-US" sz="1300"/>
          </a:p>
        </p:txBody>
      </p:sp>
      <p:sp>
        <p:nvSpPr>
          <p:cNvPr id="22" name="Shape 20"/>
          <p:cNvSpPr/>
          <p:nvPr/>
        </p:nvSpPr>
        <p:spPr>
          <a:xfrm>
            <a:off x="5155049" y="5404009"/>
            <a:ext cx="8807410" cy="11430"/>
          </a:xfrm>
          <a:prstGeom prst="roundRect">
            <a:avLst>
              <a:gd name="adj" fmla="val 613642"/>
            </a:avLst>
          </a:prstGeom>
          <a:solidFill>
            <a:srgbClr val="BDDAD9"/>
          </a:solidFill>
          <a:ln/>
        </p:spPr>
        <p:txBody>
          <a:bodyPr/>
          <a:lstStyle/>
          <a:p>
            <a:endParaRPr lang="en-US"/>
          </a:p>
        </p:txBody>
      </p:sp>
      <p:sp>
        <p:nvSpPr>
          <p:cNvPr id="23" name="Shape 21"/>
          <p:cNvSpPr/>
          <p:nvPr/>
        </p:nvSpPr>
        <p:spPr>
          <a:xfrm>
            <a:off x="584478" y="5496997"/>
            <a:ext cx="5608915" cy="962025"/>
          </a:xfrm>
          <a:prstGeom prst="roundRect">
            <a:avLst>
              <a:gd name="adj" fmla="val 7291"/>
            </a:avLst>
          </a:prstGeom>
          <a:solidFill>
            <a:srgbClr val="D7F4F3"/>
          </a:solidFill>
          <a:ln w="7620">
            <a:solidFill>
              <a:srgbClr val="BDDAD9"/>
            </a:solidFill>
            <a:prstDash val="solid"/>
          </a:ln>
        </p:spPr>
        <p:txBody>
          <a:bodyPr/>
          <a:lstStyle/>
          <a:p>
            <a:endParaRPr lang="en-US"/>
          </a:p>
        </p:txBody>
      </p:sp>
      <p:sp>
        <p:nvSpPr>
          <p:cNvPr id="24" name="Text 22"/>
          <p:cNvSpPr/>
          <p:nvPr/>
        </p:nvSpPr>
        <p:spPr>
          <a:xfrm>
            <a:off x="759023" y="5811083"/>
            <a:ext cx="106918" cy="333851"/>
          </a:xfrm>
          <a:prstGeom prst="rect">
            <a:avLst/>
          </a:prstGeom>
          <a:noFill/>
          <a:ln/>
        </p:spPr>
        <p:txBody>
          <a:bodyPr wrap="none" lIns="0" tIns="0" rIns="0" bIns="0" rtlCol="0" anchor="t"/>
          <a:lstStyle/>
          <a:p>
            <a:pPr marL="0" indent="0" algn="ctr">
              <a:lnSpc>
                <a:spcPts val="2600"/>
              </a:lnSpc>
              <a:buNone/>
            </a:pPr>
            <a:r>
              <a:rPr lang="en-US" sz="1600">
                <a:solidFill>
                  <a:srgbClr val="2C3249"/>
                </a:solidFill>
                <a:latin typeface="Kanit Light" pitchFamily="34" charset="0"/>
                <a:ea typeface="Kanit Light" pitchFamily="34" charset="-122"/>
                <a:cs typeface="Kanit Light" pitchFamily="34" charset="-120"/>
              </a:rPr>
              <a:t>5</a:t>
            </a:r>
            <a:endParaRPr lang="en-US" sz="1600"/>
          </a:p>
        </p:txBody>
      </p:sp>
      <p:sp>
        <p:nvSpPr>
          <p:cNvPr id="25" name="Text 23"/>
          <p:cNvSpPr/>
          <p:nvPr/>
        </p:nvSpPr>
        <p:spPr>
          <a:xfrm>
            <a:off x="6360319" y="5663922"/>
            <a:ext cx="2087404" cy="260866"/>
          </a:xfrm>
          <a:prstGeom prst="rect">
            <a:avLst/>
          </a:prstGeom>
          <a:noFill/>
          <a:ln/>
        </p:spPr>
        <p:txBody>
          <a:bodyPr wrap="none" lIns="0" tIns="0" rIns="0" bIns="0" rtlCol="0" anchor="t"/>
          <a:lstStyle/>
          <a:p>
            <a:pPr marL="0" indent="0" algn="l">
              <a:lnSpc>
                <a:spcPts val="2050"/>
              </a:lnSpc>
              <a:buNone/>
            </a:pPr>
            <a:r>
              <a:rPr lang="en-US" sz="1600">
                <a:solidFill>
                  <a:srgbClr val="2C3249"/>
                </a:solidFill>
                <a:latin typeface="Kanit Light" pitchFamily="34" charset="0"/>
                <a:ea typeface="Kanit Light" pitchFamily="34" charset="-122"/>
                <a:cs typeface="Kanit Light" pitchFamily="34" charset="-120"/>
              </a:rPr>
              <a:t>School Year Coverage</a:t>
            </a:r>
            <a:endParaRPr lang="en-US" sz="1600"/>
          </a:p>
        </p:txBody>
      </p:sp>
      <p:sp>
        <p:nvSpPr>
          <p:cNvPr id="26" name="Text 24"/>
          <p:cNvSpPr/>
          <p:nvPr/>
        </p:nvSpPr>
        <p:spPr>
          <a:xfrm>
            <a:off x="6360319" y="6024920"/>
            <a:ext cx="6814423" cy="267176"/>
          </a:xfrm>
          <a:prstGeom prst="rect">
            <a:avLst/>
          </a:prstGeom>
          <a:noFill/>
          <a:ln/>
        </p:spPr>
        <p:txBody>
          <a:bodyPr wrap="none" lIns="0" tIns="0" rIns="0" bIns="0" rtlCol="0" anchor="t"/>
          <a:lstStyle/>
          <a:p>
            <a:pPr marL="0" indent="0" algn="l">
              <a:lnSpc>
                <a:spcPts val="2100"/>
              </a:lnSpc>
              <a:buNone/>
            </a:pPr>
            <a:r>
              <a:rPr lang="en-US" sz="1300">
                <a:solidFill>
                  <a:srgbClr val="2C3249"/>
                </a:solidFill>
                <a:latin typeface="Martel Sans" pitchFamily="34" charset="0"/>
                <a:ea typeface="Martel Sans" pitchFamily="34" charset="-122"/>
                <a:cs typeface="Martel Sans" pitchFamily="34" charset="-120"/>
              </a:rPr>
              <a:t>Your internship must include activities related to opening and closing the school year.</a:t>
            </a:r>
            <a:endParaRPr lang="en-US" sz="1300"/>
          </a:p>
        </p:txBody>
      </p:sp>
      <p:sp>
        <p:nvSpPr>
          <p:cNvPr id="27" name="Shape 25"/>
          <p:cNvSpPr/>
          <p:nvPr/>
        </p:nvSpPr>
        <p:spPr>
          <a:xfrm>
            <a:off x="6276856" y="6449497"/>
            <a:ext cx="7685603" cy="11430"/>
          </a:xfrm>
          <a:prstGeom prst="roundRect">
            <a:avLst>
              <a:gd name="adj" fmla="val 613642"/>
            </a:avLst>
          </a:prstGeom>
          <a:solidFill>
            <a:srgbClr val="BDDAD9"/>
          </a:solidFill>
          <a:ln/>
        </p:spPr>
        <p:txBody>
          <a:bodyPr/>
          <a:lstStyle/>
          <a:p>
            <a:endParaRPr lang="en-US"/>
          </a:p>
        </p:txBody>
      </p:sp>
      <p:sp>
        <p:nvSpPr>
          <p:cNvPr id="28" name="Shape 26"/>
          <p:cNvSpPr/>
          <p:nvPr/>
        </p:nvSpPr>
        <p:spPr>
          <a:xfrm>
            <a:off x="584478" y="6542484"/>
            <a:ext cx="6730722" cy="1229201"/>
          </a:xfrm>
          <a:prstGeom prst="roundRect">
            <a:avLst>
              <a:gd name="adj" fmla="val 5706"/>
            </a:avLst>
          </a:prstGeom>
          <a:solidFill>
            <a:srgbClr val="D7F4F3"/>
          </a:solidFill>
          <a:ln w="7620">
            <a:solidFill>
              <a:srgbClr val="BDDAD9"/>
            </a:solidFill>
            <a:prstDash val="solid"/>
          </a:ln>
        </p:spPr>
        <p:txBody>
          <a:bodyPr/>
          <a:lstStyle/>
          <a:p>
            <a:endParaRPr lang="en-US"/>
          </a:p>
        </p:txBody>
      </p:sp>
      <p:sp>
        <p:nvSpPr>
          <p:cNvPr id="29" name="Text 27"/>
          <p:cNvSpPr/>
          <p:nvPr/>
        </p:nvSpPr>
        <p:spPr>
          <a:xfrm>
            <a:off x="759023" y="6990159"/>
            <a:ext cx="118705" cy="333851"/>
          </a:xfrm>
          <a:prstGeom prst="rect">
            <a:avLst/>
          </a:prstGeom>
          <a:noFill/>
          <a:ln/>
        </p:spPr>
        <p:txBody>
          <a:bodyPr wrap="none" lIns="0" tIns="0" rIns="0" bIns="0" rtlCol="0" anchor="t"/>
          <a:lstStyle/>
          <a:p>
            <a:pPr marL="0" indent="0" algn="ctr">
              <a:lnSpc>
                <a:spcPts val="2600"/>
              </a:lnSpc>
              <a:buNone/>
            </a:pPr>
            <a:r>
              <a:rPr lang="en-US" sz="1600">
                <a:solidFill>
                  <a:srgbClr val="2C3249"/>
                </a:solidFill>
                <a:latin typeface="Kanit Light" pitchFamily="34" charset="0"/>
                <a:ea typeface="Kanit Light" pitchFamily="34" charset="-122"/>
                <a:cs typeface="Kanit Light" pitchFamily="34" charset="-120"/>
              </a:rPr>
              <a:t>6</a:t>
            </a:r>
            <a:endParaRPr lang="en-US" sz="1600"/>
          </a:p>
        </p:txBody>
      </p:sp>
      <p:sp>
        <p:nvSpPr>
          <p:cNvPr id="30" name="Text 28"/>
          <p:cNvSpPr/>
          <p:nvPr/>
        </p:nvSpPr>
        <p:spPr>
          <a:xfrm>
            <a:off x="7482126" y="6709410"/>
            <a:ext cx="2087404" cy="260866"/>
          </a:xfrm>
          <a:prstGeom prst="rect">
            <a:avLst/>
          </a:prstGeom>
          <a:noFill/>
          <a:ln/>
        </p:spPr>
        <p:txBody>
          <a:bodyPr wrap="none" lIns="0" tIns="0" rIns="0" bIns="0" rtlCol="0" anchor="t"/>
          <a:lstStyle/>
          <a:p>
            <a:pPr marL="0" indent="0" algn="l">
              <a:lnSpc>
                <a:spcPts val="2050"/>
              </a:lnSpc>
              <a:buNone/>
            </a:pPr>
            <a:r>
              <a:rPr lang="en-US" sz="1600">
                <a:solidFill>
                  <a:srgbClr val="2C3249"/>
                </a:solidFill>
                <a:latin typeface="Kanit Light" pitchFamily="34" charset="0"/>
                <a:ea typeface="Kanit Light" pitchFamily="34" charset="-122"/>
                <a:cs typeface="Kanit Light" pitchFamily="34" charset="-120"/>
              </a:rPr>
              <a:t>Written Reflection</a:t>
            </a:r>
            <a:endParaRPr lang="en-US" sz="1600"/>
          </a:p>
        </p:txBody>
      </p:sp>
      <p:sp>
        <p:nvSpPr>
          <p:cNvPr id="31" name="Text 29"/>
          <p:cNvSpPr/>
          <p:nvPr/>
        </p:nvSpPr>
        <p:spPr>
          <a:xfrm>
            <a:off x="7482126" y="7070407"/>
            <a:ext cx="6396871" cy="534352"/>
          </a:xfrm>
          <a:prstGeom prst="rect">
            <a:avLst/>
          </a:prstGeom>
          <a:noFill/>
          <a:ln/>
        </p:spPr>
        <p:txBody>
          <a:bodyPr wrap="square" lIns="0" tIns="0" rIns="0" bIns="0" rtlCol="0" anchor="t"/>
          <a:lstStyle/>
          <a:p>
            <a:pPr marL="0" indent="0" algn="l">
              <a:lnSpc>
                <a:spcPts val="2100"/>
              </a:lnSpc>
              <a:buNone/>
            </a:pPr>
            <a:r>
              <a:rPr lang="en-US" sz="1300">
                <a:solidFill>
                  <a:srgbClr val="2C3249"/>
                </a:solidFill>
                <a:latin typeface="Martel Sans" pitchFamily="34" charset="0"/>
                <a:ea typeface="Martel Sans" pitchFamily="34" charset="-122"/>
                <a:cs typeface="Martel Sans" pitchFamily="34" charset="-120"/>
              </a:rPr>
              <a:t>You will write reflections on your internship activities to connect the course content with real-world leadership experiences.</a:t>
            </a:r>
            <a:endParaRPr lang="en-US" sz="13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34616" y="740212"/>
            <a:ext cx="6537960" cy="656034"/>
          </a:xfrm>
          <a:prstGeom prst="rect">
            <a:avLst/>
          </a:prstGeom>
          <a:noFill/>
          <a:ln/>
        </p:spPr>
        <p:txBody>
          <a:bodyPr wrap="none" lIns="0" tIns="0" rIns="0" bIns="0" rtlCol="0" anchor="t"/>
          <a:lstStyle/>
          <a:p>
            <a:pPr marL="0" indent="0">
              <a:lnSpc>
                <a:spcPts val="5150"/>
              </a:lnSpc>
              <a:buNone/>
            </a:pPr>
            <a:r>
              <a:rPr lang="en-US" sz="4100">
                <a:solidFill>
                  <a:srgbClr val="272D45"/>
                </a:solidFill>
                <a:latin typeface="Kanit Light" pitchFamily="34" charset="0"/>
                <a:ea typeface="Kanit Light" pitchFamily="34" charset="-122"/>
                <a:cs typeface="Kanit Light" pitchFamily="34" charset="-120"/>
              </a:rPr>
              <a:t>ALD Supports to Candidates</a:t>
            </a:r>
            <a:endParaRPr lang="en-US" sz="4100"/>
          </a:p>
        </p:txBody>
      </p:sp>
      <p:sp>
        <p:nvSpPr>
          <p:cNvPr id="3" name="Shape 1"/>
          <p:cNvSpPr/>
          <p:nvPr/>
        </p:nvSpPr>
        <p:spPr>
          <a:xfrm>
            <a:off x="734616" y="1816060"/>
            <a:ext cx="4247078" cy="3231475"/>
          </a:xfrm>
          <a:prstGeom prst="roundRect">
            <a:avLst>
              <a:gd name="adj" fmla="val 2728"/>
            </a:avLst>
          </a:prstGeom>
          <a:solidFill>
            <a:srgbClr val="D7F4F3"/>
          </a:solidFill>
          <a:ln w="7620">
            <a:solidFill>
              <a:srgbClr val="BDDAD9"/>
            </a:solidFill>
            <a:prstDash val="solid"/>
          </a:ln>
        </p:spPr>
        <p:txBody>
          <a:bodyPr/>
          <a:lstStyle/>
          <a:p>
            <a:endParaRPr lang="en-US"/>
          </a:p>
        </p:txBody>
      </p:sp>
      <p:sp>
        <p:nvSpPr>
          <p:cNvPr id="4" name="Text 2"/>
          <p:cNvSpPr/>
          <p:nvPr/>
        </p:nvSpPr>
        <p:spPr>
          <a:xfrm>
            <a:off x="952143" y="2033588"/>
            <a:ext cx="3812024" cy="656034"/>
          </a:xfrm>
          <a:prstGeom prst="rect">
            <a:avLst/>
          </a:prstGeom>
          <a:noFill/>
          <a:ln/>
        </p:spPr>
        <p:txBody>
          <a:bodyPr wrap="square" lIns="0" tIns="0" rIns="0" bIns="0" rtlCol="0" anchor="t"/>
          <a:lstStyle/>
          <a:p>
            <a:pPr marL="0" indent="0">
              <a:lnSpc>
                <a:spcPts val="2550"/>
              </a:lnSpc>
              <a:buNone/>
            </a:pPr>
            <a:r>
              <a:rPr lang="en-US" sz="2050">
                <a:solidFill>
                  <a:srgbClr val="2C3249"/>
                </a:solidFill>
                <a:latin typeface="Kanit Light" pitchFamily="34" charset="0"/>
                <a:ea typeface="Kanit Light" pitchFamily="34" charset="-122"/>
                <a:cs typeface="Kanit Light" pitchFamily="34" charset="-120"/>
              </a:rPr>
              <a:t>Executive Coaching- 2nd semester. </a:t>
            </a:r>
            <a:endParaRPr lang="en-US" sz="2050"/>
          </a:p>
        </p:txBody>
      </p:sp>
      <p:sp>
        <p:nvSpPr>
          <p:cNvPr id="5" name="Text 3"/>
          <p:cNvSpPr/>
          <p:nvPr/>
        </p:nvSpPr>
        <p:spPr>
          <a:xfrm>
            <a:off x="952143" y="2815471"/>
            <a:ext cx="3812024" cy="2014538"/>
          </a:xfrm>
          <a:prstGeom prst="rect">
            <a:avLst/>
          </a:prstGeom>
          <a:noFill/>
          <a:ln/>
        </p:spPr>
        <p:txBody>
          <a:bodyPr wrap="square" lIns="0" tIns="0" rIns="0" bIns="0" rtlCol="0" anchor="t"/>
          <a:lstStyle/>
          <a:p>
            <a:pPr marL="0" indent="0">
              <a:lnSpc>
                <a:spcPts val="2600"/>
              </a:lnSpc>
              <a:buNone/>
            </a:pPr>
            <a:r>
              <a:rPr lang="en-US" sz="1650">
                <a:solidFill>
                  <a:srgbClr val="2C3249"/>
                </a:solidFill>
                <a:latin typeface="Martel Sans" pitchFamily="34" charset="0"/>
                <a:ea typeface="Martel Sans" pitchFamily="34" charset="-122"/>
                <a:cs typeface="Martel Sans" pitchFamily="34" charset="-120"/>
              </a:rPr>
              <a:t>Monthly individual coaching sessions provide personalized guidance and support to help candidates develop their leadership skills and address specific challenges they may encounter during the program.</a:t>
            </a:r>
            <a:endParaRPr lang="en-US" sz="1650"/>
          </a:p>
        </p:txBody>
      </p:sp>
      <p:sp>
        <p:nvSpPr>
          <p:cNvPr id="6" name="Shape 4"/>
          <p:cNvSpPr/>
          <p:nvPr/>
        </p:nvSpPr>
        <p:spPr>
          <a:xfrm>
            <a:off x="5191601" y="1816060"/>
            <a:ext cx="4247078" cy="3231475"/>
          </a:xfrm>
          <a:prstGeom prst="roundRect">
            <a:avLst>
              <a:gd name="adj" fmla="val 2728"/>
            </a:avLst>
          </a:prstGeom>
          <a:solidFill>
            <a:srgbClr val="D7F4F3"/>
          </a:solidFill>
          <a:ln w="7620">
            <a:solidFill>
              <a:srgbClr val="BDDAD9"/>
            </a:solidFill>
            <a:prstDash val="solid"/>
          </a:ln>
        </p:spPr>
        <p:txBody>
          <a:bodyPr/>
          <a:lstStyle/>
          <a:p>
            <a:endParaRPr lang="en-US"/>
          </a:p>
        </p:txBody>
      </p:sp>
      <p:sp>
        <p:nvSpPr>
          <p:cNvPr id="7" name="Text 5"/>
          <p:cNvSpPr/>
          <p:nvPr/>
        </p:nvSpPr>
        <p:spPr>
          <a:xfrm>
            <a:off x="5409128" y="2033588"/>
            <a:ext cx="2623899" cy="328017"/>
          </a:xfrm>
          <a:prstGeom prst="rect">
            <a:avLst/>
          </a:prstGeom>
          <a:noFill/>
          <a:ln/>
        </p:spPr>
        <p:txBody>
          <a:bodyPr wrap="none" lIns="0" tIns="0" rIns="0" bIns="0" rtlCol="0" anchor="t"/>
          <a:lstStyle/>
          <a:p>
            <a:pPr marL="0" indent="0">
              <a:lnSpc>
                <a:spcPts val="2550"/>
              </a:lnSpc>
              <a:buNone/>
            </a:pPr>
            <a:r>
              <a:rPr lang="en-US" sz="2050">
                <a:solidFill>
                  <a:srgbClr val="2C3249"/>
                </a:solidFill>
                <a:latin typeface="Kanit Light" pitchFamily="34" charset="0"/>
                <a:ea typeface="Kanit Light" pitchFamily="34" charset="-122"/>
                <a:cs typeface="Kanit Light" pitchFamily="34" charset="-120"/>
              </a:rPr>
              <a:t>Mentor Training</a:t>
            </a:r>
            <a:endParaRPr lang="en-US" sz="2050"/>
          </a:p>
        </p:txBody>
      </p:sp>
      <p:sp>
        <p:nvSpPr>
          <p:cNvPr id="8" name="Text 6"/>
          <p:cNvSpPr/>
          <p:nvPr/>
        </p:nvSpPr>
        <p:spPr>
          <a:xfrm>
            <a:off x="5409128" y="2487454"/>
            <a:ext cx="3812024" cy="2014538"/>
          </a:xfrm>
          <a:prstGeom prst="rect">
            <a:avLst/>
          </a:prstGeom>
          <a:noFill/>
          <a:ln/>
        </p:spPr>
        <p:txBody>
          <a:bodyPr wrap="square" lIns="0" tIns="0" rIns="0" bIns="0" rtlCol="0" anchor="t"/>
          <a:lstStyle/>
          <a:p>
            <a:pPr marL="0" indent="0">
              <a:lnSpc>
                <a:spcPts val="2600"/>
              </a:lnSpc>
              <a:buNone/>
            </a:pPr>
            <a:r>
              <a:rPr lang="en-US" sz="1650">
                <a:solidFill>
                  <a:srgbClr val="2C3249"/>
                </a:solidFill>
                <a:latin typeface="Martel Sans" pitchFamily="34" charset="0"/>
                <a:ea typeface="Martel Sans" pitchFamily="34" charset="-122"/>
                <a:cs typeface="Martel Sans" pitchFamily="34" charset="-120"/>
              </a:rPr>
              <a:t>Mentors receive ongoing training from CES facilitators each semester, equipping them with the knowledge and tools to effectively support candidates throughout their internship experiences.</a:t>
            </a:r>
            <a:endParaRPr lang="en-US" sz="1650"/>
          </a:p>
        </p:txBody>
      </p:sp>
      <p:sp>
        <p:nvSpPr>
          <p:cNvPr id="9" name="Shape 7"/>
          <p:cNvSpPr/>
          <p:nvPr/>
        </p:nvSpPr>
        <p:spPr>
          <a:xfrm>
            <a:off x="9648587" y="1816060"/>
            <a:ext cx="4247078" cy="3231475"/>
          </a:xfrm>
          <a:prstGeom prst="roundRect">
            <a:avLst>
              <a:gd name="adj" fmla="val 2728"/>
            </a:avLst>
          </a:prstGeom>
          <a:solidFill>
            <a:srgbClr val="D7F4F3"/>
          </a:solidFill>
          <a:ln w="7620">
            <a:solidFill>
              <a:srgbClr val="BDDAD9"/>
            </a:solidFill>
            <a:prstDash val="solid"/>
          </a:ln>
        </p:spPr>
        <p:txBody>
          <a:bodyPr/>
          <a:lstStyle/>
          <a:p>
            <a:endParaRPr lang="en-US"/>
          </a:p>
        </p:txBody>
      </p:sp>
      <p:sp>
        <p:nvSpPr>
          <p:cNvPr id="10" name="Text 8"/>
          <p:cNvSpPr/>
          <p:nvPr/>
        </p:nvSpPr>
        <p:spPr>
          <a:xfrm>
            <a:off x="9866114" y="2033588"/>
            <a:ext cx="2623899" cy="328017"/>
          </a:xfrm>
          <a:prstGeom prst="rect">
            <a:avLst/>
          </a:prstGeom>
          <a:noFill/>
          <a:ln/>
        </p:spPr>
        <p:txBody>
          <a:bodyPr wrap="none" lIns="0" tIns="0" rIns="0" bIns="0" rtlCol="0" anchor="t"/>
          <a:lstStyle/>
          <a:p>
            <a:pPr marL="0" indent="0">
              <a:lnSpc>
                <a:spcPts val="2550"/>
              </a:lnSpc>
              <a:buNone/>
            </a:pPr>
            <a:r>
              <a:rPr lang="en-US" sz="2050">
                <a:solidFill>
                  <a:srgbClr val="2C3249"/>
                </a:solidFill>
                <a:latin typeface="Kanit Light" pitchFamily="34" charset="0"/>
                <a:ea typeface="Kanit Light" pitchFamily="34" charset="-122"/>
                <a:cs typeface="Kanit Light" pitchFamily="34" charset="-120"/>
              </a:rPr>
              <a:t>Cohort Collaboration</a:t>
            </a:r>
            <a:endParaRPr lang="en-US" sz="2050"/>
          </a:p>
        </p:txBody>
      </p:sp>
      <p:sp>
        <p:nvSpPr>
          <p:cNvPr id="11" name="Text 9"/>
          <p:cNvSpPr/>
          <p:nvPr/>
        </p:nvSpPr>
        <p:spPr>
          <a:xfrm>
            <a:off x="9866114" y="2487454"/>
            <a:ext cx="3812024" cy="2014538"/>
          </a:xfrm>
          <a:prstGeom prst="rect">
            <a:avLst/>
          </a:prstGeom>
          <a:noFill/>
          <a:ln/>
        </p:spPr>
        <p:txBody>
          <a:bodyPr wrap="square" lIns="0" tIns="0" rIns="0" bIns="0" rtlCol="0" anchor="t"/>
          <a:lstStyle/>
          <a:p>
            <a:pPr marL="0" indent="0">
              <a:lnSpc>
                <a:spcPts val="2600"/>
              </a:lnSpc>
              <a:buNone/>
            </a:pPr>
            <a:r>
              <a:rPr lang="en-US" sz="1650">
                <a:solidFill>
                  <a:srgbClr val="2C3249"/>
                </a:solidFill>
                <a:latin typeface="Martel Sans" pitchFamily="34" charset="0"/>
                <a:ea typeface="Martel Sans" pitchFamily="34" charset="-122"/>
                <a:cs typeface="Martel Sans" pitchFamily="34" charset="-120"/>
              </a:rPr>
              <a:t>The cohort model fosters a strong sense of community, promoting peer-to-peer learning, networking opportunities, and shared experiences among program participants.</a:t>
            </a:r>
            <a:endParaRPr lang="en-US" sz="1650"/>
          </a:p>
        </p:txBody>
      </p:sp>
      <p:sp>
        <p:nvSpPr>
          <p:cNvPr id="12" name="Shape 10"/>
          <p:cNvSpPr/>
          <p:nvPr/>
        </p:nvSpPr>
        <p:spPr>
          <a:xfrm>
            <a:off x="734616" y="5257443"/>
            <a:ext cx="6475690" cy="2231946"/>
          </a:xfrm>
          <a:prstGeom prst="roundRect">
            <a:avLst>
              <a:gd name="adj" fmla="val 3950"/>
            </a:avLst>
          </a:prstGeom>
          <a:solidFill>
            <a:srgbClr val="D7F4F3"/>
          </a:solidFill>
          <a:ln w="7620">
            <a:solidFill>
              <a:srgbClr val="BDDAD9"/>
            </a:solidFill>
            <a:prstDash val="solid"/>
          </a:ln>
        </p:spPr>
        <p:txBody>
          <a:bodyPr/>
          <a:lstStyle/>
          <a:p>
            <a:endParaRPr lang="en-US"/>
          </a:p>
        </p:txBody>
      </p:sp>
      <p:sp>
        <p:nvSpPr>
          <p:cNvPr id="13" name="Text 11"/>
          <p:cNvSpPr/>
          <p:nvPr/>
        </p:nvSpPr>
        <p:spPr>
          <a:xfrm>
            <a:off x="952143" y="5474970"/>
            <a:ext cx="3080980" cy="328017"/>
          </a:xfrm>
          <a:prstGeom prst="rect">
            <a:avLst/>
          </a:prstGeom>
          <a:noFill/>
          <a:ln/>
        </p:spPr>
        <p:txBody>
          <a:bodyPr wrap="none" lIns="0" tIns="0" rIns="0" bIns="0" rtlCol="0" anchor="t"/>
          <a:lstStyle/>
          <a:p>
            <a:pPr marL="0" indent="0">
              <a:lnSpc>
                <a:spcPts val="2550"/>
              </a:lnSpc>
              <a:buNone/>
            </a:pPr>
            <a:r>
              <a:rPr lang="en-US" sz="2050">
                <a:solidFill>
                  <a:srgbClr val="2C3249"/>
                </a:solidFill>
                <a:latin typeface="Kanit Light" pitchFamily="34" charset="0"/>
                <a:ea typeface="Kanit Light" pitchFamily="34" charset="-122"/>
                <a:cs typeface="Kanit Light" pitchFamily="34" charset="-120"/>
              </a:rPr>
              <a:t>Virtual Learning Resources</a:t>
            </a:r>
            <a:endParaRPr lang="en-US" sz="2050"/>
          </a:p>
        </p:txBody>
      </p:sp>
      <p:sp>
        <p:nvSpPr>
          <p:cNvPr id="14" name="Text 12"/>
          <p:cNvSpPr/>
          <p:nvPr/>
        </p:nvSpPr>
        <p:spPr>
          <a:xfrm>
            <a:off x="952143" y="5928836"/>
            <a:ext cx="6040636" cy="1343025"/>
          </a:xfrm>
          <a:prstGeom prst="rect">
            <a:avLst/>
          </a:prstGeom>
          <a:noFill/>
          <a:ln/>
        </p:spPr>
        <p:txBody>
          <a:bodyPr wrap="square" lIns="0" tIns="0" rIns="0" bIns="0" rtlCol="0" anchor="t"/>
          <a:lstStyle/>
          <a:p>
            <a:pPr marL="0" indent="0">
              <a:lnSpc>
                <a:spcPts val="2600"/>
              </a:lnSpc>
              <a:buNone/>
            </a:pPr>
            <a:r>
              <a:rPr lang="en-US" sz="1650">
                <a:solidFill>
                  <a:srgbClr val="2C3249"/>
                </a:solidFill>
                <a:latin typeface="Martel Sans" pitchFamily="34" charset="0"/>
                <a:ea typeface="Martel Sans" pitchFamily="34" charset="-122"/>
                <a:cs typeface="Martel Sans" pitchFamily="34" charset="-120"/>
              </a:rPr>
              <a:t>A variety of virtual learning resources are available, such as webinars, online forums, and curated articles, providing ongoing professional development and enhancing learning beyond the in-person sessions.</a:t>
            </a:r>
            <a:endParaRPr lang="en-US" sz="1650"/>
          </a:p>
        </p:txBody>
      </p:sp>
      <p:sp>
        <p:nvSpPr>
          <p:cNvPr id="15" name="Shape 13"/>
          <p:cNvSpPr/>
          <p:nvPr/>
        </p:nvSpPr>
        <p:spPr>
          <a:xfrm>
            <a:off x="7420213" y="5257443"/>
            <a:ext cx="6475690" cy="2231946"/>
          </a:xfrm>
          <a:prstGeom prst="roundRect">
            <a:avLst>
              <a:gd name="adj" fmla="val 3950"/>
            </a:avLst>
          </a:prstGeom>
          <a:solidFill>
            <a:srgbClr val="D7F4F3"/>
          </a:solidFill>
          <a:ln w="7620">
            <a:solidFill>
              <a:srgbClr val="BDDAD9"/>
            </a:solidFill>
            <a:prstDash val="solid"/>
          </a:ln>
        </p:spPr>
        <p:txBody>
          <a:bodyPr/>
          <a:lstStyle/>
          <a:p>
            <a:endParaRPr lang="en-US"/>
          </a:p>
        </p:txBody>
      </p:sp>
      <p:sp>
        <p:nvSpPr>
          <p:cNvPr id="16" name="Text 14"/>
          <p:cNvSpPr/>
          <p:nvPr/>
        </p:nvSpPr>
        <p:spPr>
          <a:xfrm>
            <a:off x="7637740" y="5474970"/>
            <a:ext cx="3896439" cy="328017"/>
          </a:xfrm>
          <a:prstGeom prst="rect">
            <a:avLst/>
          </a:prstGeom>
          <a:noFill/>
          <a:ln/>
        </p:spPr>
        <p:txBody>
          <a:bodyPr wrap="none" lIns="0" tIns="0" rIns="0" bIns="0" rtlCol="0" anchor="t"/>
          <a:lstStyle/>
          <a:p>
            <a:pPr marL="0" indent="0">
              <a:lnSpc>
                <a:spcPts val="2550"/>
              </a:lnSpc>
              <a:buNone/>
            </a:pPr>
            <a:r>
              <a:rPr lang="en-US" sz="2050">
                <a:solidFill>
                  <a:srgbClr val="2C3249"/>
                </a:solidFill>
                <a:latin typeface="Kanit Light" pitchFamily="34" charset="0"/>
                <a:ea typeface="Kanit Light" pitchFamily="34" charset="-122"/>
                <a:cs typeface="Kanit Light" pitchFamily="34" charset="-120"/>
              </a:rPr>
              <a:t>Continuing Education Partnership</a:t>
            </a:r>
            <a:endParaRPr lang="en-US" sz="2050"/>
          </a:p>
        </p:txBody>
      </p:sp>
      <p:sp>
        <p:nvSpPr>
          <p:cNvPr id="17" name="Text 15"/>
          <p:cNvSpPr/>
          <p:nvPr/>
        </p:nvSpPr>
        <p:spPr>
          <a:xfrm>
            <a:off x="7637740" y="5928836"/>
            <a:ext cx="6040636" cy="1343025"/>
          </a:xfrm>
          <a:prstGeom prst="rect">
            <a:avLst/>
          </a:prstGeom>
          <a:noFill/>
          <a:ln/>
        </p:spPr>
        <p:txBody>
          <a:bodyPr wrap="square" lIns="0" tIns="0" rIns="0" bIns="0" rtlCol="0" anchor="t"/>
          <a:lstStyle/>
          <a:p>
            <a:pPr marL="0" indent="0">
              <a:lnSpc>
                <a:spcPts val="2600"/>
              </a:lnSpc>
              <a:buNone/>
            </a:pPr>
            <a:r>
              <a:rPr lang="en-US" sz="1650">
                <a:solidFill>
                  <a:srgbClr val="2C3249"/>
                </a:solidFill>
                <a:latin typeface="Martel Sans" pitchFamily="34" charset="0"/>
                <a:ea typeface="Martel Sans" pitchFamily="34" charset="-122"/>
                <a:cs typeface="Martel Sans" pitchFamily="34" charset="-120"/>
              </a:rPr>
              <a:t>A memorandum of understanding (MOU) with a higher education institution provides opportunities for ALD graduates to pursue continuing education and advanced degrees, furthering their professional growth.</a:t>
            </a:r>
            <a:endParaRPr lang="en-US" sz="165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75216" y="610076"/>
            <a:ext cx="5537359" cy="692110"/>
          </a:xfrm>
          <a:prstGeom prst="rect">
            <a:avLst/>
          </a:prstGeom>
          <a:noFill/>
          <a:ln/>
        </p:spPr>
        <p:txBody>
          <a:bodyPr wrap="none" lIns="0" tIns="0" rIns="0" bIns="0" rtlCol="0" anchor="t"/>
          <a:lstStyle/>
          <a:p>
            <a:pPr marL="0" indent="0">
              <a:lnSpc>
                <a:spcPts val="5450"/>
              </a:lnSpc>
              <a:buNone/>
            </a:pPr>
            <a:r>
              <a:rPr lang="en-US" sz="4350">
                <a:solidFill>
                  <a:srgbClr val="272D45"/>
                </a:solidFill>
                <a:latin typeface="Kanit Light" pitchFamily="34" charset="0"/>
                <a:ea typeface="Kanit Light" pitchFamily="34" charset="-122"/>
                <a:cs typeface="Kanit Light" pitchFamily="34" charset="-120"/>
              </a:rPr>
              <a:t>Payment Options</a:t>
            </a:r>
            <a:endParaRPr lang="en-US" sz="4350"/>
          </a:p>
        </p:txBody>
      </p:sp>
      <p:sp>
        <p:nvSpPr>
          <p:cNvPr id="4" name="Text 1"/>
          <p:cNvSpPr/>
          <p:nvPr/>
        </p:nvSpPr>
        <p:spPr>
          <a:xfrm>
            <a:off x="775216" y="1745099"/>
            <a:ext cx="3630692" cy="730925"/>
          </a:xfrm>
          <a:prstGeom prst="rect">
            <a:avLst/>
          </a:prstGeom>
          <a:noFill/>
          <a:ln/>
        </p:spPr>
        <p:txBody>
          <a:bodyPr wrap="none" lIns="0" tIns="0" rIns="0" bIns="0" rtlCol="0" anchor="t"/>
          <a:lstStyle/>
          <a:p>
            <a:pPr marL="0" indent="0" algn="ctr">
              <a:lnSpc>
                <a:spcPts val="5750"/>
              </a:lnSpc>
              <a:buNone/>
            </a:pPr>
            <a:r>
              <a:rPr lang="en-US" sz="5750">
                <a:solidFill>
                  <a:srgbClr val="2C3249"/>
                </a:solidFill>
                <a:latin typeface="Kanit Light" pitchFamily="34" charset="0"/>
                <a:ea typeface="Kanit Light" pitchFamily="34" charset="-122"/>
                <a:cs typeface="Kanit Light" pitchFamily="34" charset="-120"/>
              </a:rPr>
              <a:t>1</a:t>
            </a:r>
            <a:endParaRPr lang="en-US" sz="5750"/>
          </a:p>
        </p:txBody>
      </p:sp>
      <p:sp>
        <p:nvSpPr>
          <p:cNvPr id="5" name="Text 2"/>
          <p:cNvSpPr/>
          <p:nvPr/>
        </p:nvSpPr>
        <p:spPr>
          <a:xfrm>
            <a:off x="1072158" y="2752844"/>
            <a:ext cx="3036808" cy="345996"/>
          </a:xfrm>
          <a:prstGeom prst="rect">
            <a:avLst/>
          </a:prstGeom>
          <a:noFill/>
          <a:ln/>
        </p:spPr>
        <p:txBody>
          <a:bodyPr wrap="none" lIns="0" tIns="0" rIns="0" bIns="0" rtlCol="0" anchor="t"/>
          <a:lstStyle/>
          <a:p>
            <a:pPr marL="0" indent="0" algn="ctr">
              <a:lnSpc>
                <a:spcPts val="2700"/>
              </a:lnSpc>
              <a:buNone/>
            </a:pPr>
            <a:r>
              <a:rPr lang="en-US" sz="2150">
                <a:solidFill>
                  <a:srgbClr val="2C3249"/>
                </a:solidFill>
                <a:latin typeface="Kanit Light" pitchFamily="34" charset="0"/>
                <a:ea typeface="Kanit Light" pitchFamily="34" charset="-122"/>
                <a:cs typeface="Kanit Light" pitchFamily="34" charset="-120"/>
              </a:rPr>
              <a:t>Review Payment Options</a:t>
            </a:r>
            <a:endParaRPr lang="en-US" sz="2150"/>
          </a:p>
        </p:txBody>
      </p:sp>
      <p:sp>
        <p:nvSpPr>
          <p:cNvPr id="6" name="Text 3"/>
          <p:cNvSpPr/>
          <p:nvPr/>
        </p:nvSpPr>
        <p:spPr>
          <a:xfrm>
            <a:off x="775216" y="3231713"/>
            <a:ext cx="3630692" cy="1062990"/>
          </a:xfrm>
          <a:prstGeom prst="rect">
            <a:avLst/>
          </a:prstGeom>
          <a:noFill/>
          <a:ln/>
        </p:spPr>
        <p:txBody>
          <a:bodyPr wrap="square" lIns="0" tIns="0" rIns="0" bIns="0" rtlCol="0" anchor="t"/>
          <a:lstStyle/>
          <a:p>
            <a:pPr marL="0" indent="0" algn="ctr">
              <a:lnSpc>
                <a:spcPts val="2750"/>
              </a:lnSpc>
              <a:buNone/>
            </a:pPr>
            <a:r>
              <a:rPr lang="en-US" sz="1700">
                <a:solidFill>
                  <a:srgbClr val="2C3249"/>
                </a:solidFill>
                <a:latin typeface="Martel Sans" pitchFamily="34" charset="0"/>
                <a:ea typeface="Martel Sans" pitchFamily="34" charset="-122"/>
                <a:cs typeface="Martel Sans" pitchFamily="34" charset="-120"/>
              </a:rPr>
              <a:t>Choose a payment method: self-pay or district PO during application process.</a:t>
            </a:r>
            <a:endParaRPr lang="en-US" sz="1700"/>
          </a:p>
        </p:txBody>
      </p:sp>
      <p:sp>
        <p:nvSpPr>
          <p:cNvPr id="7" name="Text 4"/>
          <p:cNvSpPr/>
          <p:nvPr/>
        </p:nvSpPr>
        <p:spPr>
          <a:xfrm>
            <a:off x="4738092" y="1745099"/>
            <a:ext cx="3630692" cy="730925"/>
          </a:xfrm>
          <a:prstGeom prst="rect">
            <a:avLst/>
          </a:prstGeom>
          <a:noFill/>
          <a:ln/>
        </p:spPr>
        <p:txBody>
          <a:bodyPr wrap="none" lIns="0" tIns="0" rIns="0" bIns="0" rtlCol="0" anchor="t"/>
          <a:lstStyle/>
          <a:p>
            <a:pPr marL="0" indent="0" algn="ctr">
              <a:lnSpc>
                <a:spcPts val="5750"/>
              </a:lnSpc>
              <a:buNone/>
            </a:pPr>
            <a:r>
              <a:rPr lang="en-US" sz="5750">
                <a:solidFill>
                  <a:srgbClr val="2C3249"/>
                </a:solidFill>
                <a:latin typeface="Kanit Light" pitchFamily="34" charset="0"/>
                <a:ea typeface="Kanit Light" pitchFamily="34" charset="-122"/>
                <a:cs typeface="Kanit Light" pitchFamily="34" charset="-120"/>
              </a:rPr>
              <a:t>2</a:t>
            </a:r>
            <a:endParaRPr lang="en-US" sz="5750"/>
          </a:p>
        </p:txBody>
      </p:sp>
      <p:sp>
        <p:nvSpPr>
          <p:cNvPr id="8" name="Text 5"/>
          <p:cNvSpPr/>
          <p:nvPr/>
        </p:nvSpPr>
        <p:spPr>
          <a:xfrm>
            <a:off x="5169098" y="2752844"/>
            <a:ext cx="2768679" cy="345996"/>
          </a:xfrm>
          <a:prstGeom prst="rect">
            <a:avLst/>
          </a:prstGeom>
          <a:noFill/>
          <a:ln/>
        </p:spPr>
        <p:txBody>
          <a:bodyPr wrap="none" lIns="0" tIns="0" rIns="0" bIns="0" rtlCol="0" anchor="t"/>
          <a:lstStyle/>
          <a:p>
            <a:pPr marL="0" indent="0" algn="ctr">
              <a:lnSpc>
                <a:spcPts val="2700"/>
              </a:lnSpc>
              <a:buNone/>
            </a:pPr>
            <a:r>
              <a:rPr lang="en-US" sz="2150">
                <a:solidFill>
                  <a:srgbClr val="2C3249"/>
                </a:solidFill>
                <a:latin typeface="Kanit Light" pitchFamily="34" charset="0"/>
                <a:ea typeface="Kanit Light" pitchFamily="34" charset="-122"/>
                <a:cs typeface="Kanit Light" pitchFamily="34" charset="-120"/>
              </a:rPr>
              <a:t>Complete Form</a:t>
            </a:r>
            <a:endParaRPr lang="en-US" sz="2150"/>
          </a:p>
        </p:txBody>
      </p:sp>
      <p:sp>
        <p:nvSpPr>
          <p:cNvPr id="9" name="Text 6"/>
          <p:cNvSpPr/>
          <p:nvPr/>
        </p:nvSpPr>
        <p:spPr>
          <a:xfrm>
            <a:off x="4738092" y="3231713"/>
            <a:ext cx="3630692" cy="708660"/>
          </a:xfrm>
          <a:prstGeom prst="rect">
            <a:avLst/>
          </a:prstGeom>
          <a:noFill/>
          <a:ln/>
        </p:spPr>
        <p:txBody>
          <a:bodyPr wrap="square" lIns="0" tIns="0" rIns="0" bIns="0" rtlCol="0" anchor="t"/>
          <a:lstStyle/>
          <a:p>
            <a:pPr marL="0" indent="0" algn="ctr">
              <a:lnSpc>
                <a:spcPts val="2750"/>
              </a:lnSpc>
              <a:buNone/>
            </a:pPr>
            <a:r>
              <a:rPr lang="en-US" sz="1700">
                <a:solidFill>
                  <a:srgbClr val="2C3249"/>
                </a:solidFill>
                <a:latin typeface="Martel Sans" pitchFamily="34" charset="0"/>
                <a:ea typeface="Martel Sans" pitchFamily="34" charset="-122"/>
                <a:cs typeface="Martel Sans" pitchFamily="34" charset="-120"/>
              </a:rPr>
              <a:t>Submit your selection by the deadline.</a:t>
            </a:r>
            <a:endParaRPr lang="en-US" sz="1700"/>
          </a:p>
        </p:txBody>
      </p:sp>
      <p:sp>
        <p:nvSpPr>
          <p:cNvPr id="10" name="Text 7"/>
          <p:cNvSpPr/>
          <p:nvPr/>
        </p:nvSpPr>
        <p:spPr>
          <a:xfrm>
            <a:off x="775216" y="5069800"/>
            <a:ext cx="3630692" cy="730925"/>
          </a:xfrm>
          <a:prstGeom prst="rect">
            <a:avLst/>
          </a:prstGeom>
          <a:noFill/>
          <a:ln/>
        </p:spPr>
        <p:txBody>
          <a:bodyPr wrap="none" lIns="0" tIns="0" rIns="0" bIns="0" rtlCol="0" anchor="t"/>
          <a:lstStyle/>
          <a:p>
            <a:pPr marL="0" indent="0" algn="ctr">
              <a:lnSpc>
                <a:spcPts val="5750"/>
              </a:lnSpc>
              <a:buNone/>
            </a:pPr>
            <a:r>
              <a:rPr lang="en-US" sz="5750">
                <a:solidFill>
                  <a:srgbClr val="2C3249"/>
                </a:solidFill>
                <a:latin typeface="Kanit Light" pitchFamily="34" charset="0"/>
                <a:ea typeface="Kanit Light" pitchFamily="34" charset="-122"/>
                <a:cs typeface="Kanit Light" pitchFamily="34" charset="-120"/>
              </a:rPr>
              <a:t>3</a:t>
            </a:r>
            <a:endParaRPr lang="en-US" sz="5750"/>
          </a:p>
        </p:txBody>
      </p:sp>
      <p:sp>
        <p:nvSpPr>
          <p:cNvPr id="11" name="Text 8"/>
          <p:cNvSpPr/>
          <p:nvPr/>
        </p:nvSpPr>
        <p:spPr>
          <a:xfrm>
            <a:off x="1137285" y="6077545"/>
            <a:ext cx="2906435" cy="345996"/>
          </a:xfrm>
          <a:prstGeom prst="rect">
            <a:avLst/>
          </a:prstGeom>
          <a:noFill/>
          <a:ln/>
        </p:spPr>
        <p:txBody>
          <a:bodyPr wrap="none" lIns="0" tIns="0" rIns="0" bIns="0" rtlCol="0" anchor="t"/>
          <a:lstStyle/>
          <a:p>
            <a:pPr marL="0" indent="0" algn="ctr">
              <a:lnSpc>
                <a:spcPts val="2700"/>
              </a:lnSpc>
              <a:buNone/>
            </a:pPr>
            <a:r>
              <a:rPr lang="en-US" sz="2150">
                <a:solidFill>
                  <a:srgbClr val="2C3249"/>
                </a:solidFill>
                <a:latin typeface="Kanit Light" pitchFamily="34" charset="0"/>
                <a:ea typeface="Kanit Light" pitchFamily="34" charset="-122"/>
                <a:cs typeface="Kanit Light" pitchFamily="34" charset="-120"/>
              </a:rPr>
              <a:t>Payment Link or Invoice</a:t>
            </a:r>
            <a:endParaRPr lang="en-US" sz="2150"/>
          </a:p>
        </p:txBody>
      </p:sp>
      <p:sp>
        <p:nvSpPr>
          <p:cNvPr id="12" name="Text 9"/>
          <p:cNvSpPr/>
          <p:nvPr/>
        </p:nvSpPr>
        <p:spPr>
          <a:xfrm>
            <a:off x="775216" y="6556415"/>
            <a:ext cx="3630692" cy="1062990"/>
          </a:xfrm>
          <a:prstGeom prst="rect">
            <a:avLst/>
          </a:prstGeom>
          <a:noFill/>
          <a:ln/>
        </p:spPr>
        <p:txBody>
          <a:bodyPr wrap="square" lIns="0" tIns="0" rIns="0" bIns="0" rtlCol="0" anchor="t"/>
          <a:lstStyle/>
          <a:p>
            <a:pPr marL="0" indent="0" algn="ctr">
              <a:lnSpc>
                <a:spcPts val="2750"/>
              </a:lnSpc>
              <a:buNone/>
            </a:pPr>
            <a:r>
              <a:rPr lang="en-US" sz="1700">
                <a:solidFill>
                  <a:srgbClr val="2C3249"/>
                </a:solidFill>
                <a:latin typeface="Martel Sans" pitchFamily="34" charset="0"/>
                <a:ea typeface="Martel Sans" pitchFamily="34" charset="-122"/>
                <a:cs typeface="Martel Sans" pitchFamily="34" charset="-120"/>
              </a:rPr>
              <a:t>Receive your payment link or invoice once accepted into cohort.</a:t>
            </a:r>
            <a:endParaRPr lang="en-US" sz="1700"/>
          </a:p>
        </p:txBody>
      </p:sp>
      <p:sp>
        <p:nvSpPr>
          <p:cNvPr id="13" name="Text 10"/>
          <p:cNvSpPr/>
          <p:nvPr/>
        </p:nvSpPr>
        <p:spPr>
          <a:xfrm>
            <a:off x="4738092" y="5069800"/>
            <a:ext cx="3630692" cy="730925"/>
          </a:xfrm>
          <a:prstGeom prst="rect">
            <a:avLst/>
          </a:prstGeom>
          <a:noFill/>
          <a:ln/>
        </p:spPr>
        <p:txBody>
          <a:bodyPr wrap="none" lIns="0" tIns="0" rIns="0" bIns="0" rtlCol="0" anchor="t"/>
          <a:lstStyle/>
          <a:p>
            <a:pPr marL="0" indent="0" algn="ctr">
              <a:lnSpc>
                <a:spcPts val="5750"/>
              </a:lnSpc>
              <a:buNone/>
            </a:pPr>
            <a:r>
              <a:rPr lang="en-US" sz="5750">
                <a:solidFill>
                  <a:srgbClr val="2C3249"/>
                </a:solidFill>
                <a:latin typeface="Kanit Light" pitchFamily="34" charset="0"/>
                <a:ea typeface="Kanit Light" pitchFamily="34" charset="-122"/>
                <a:cs typeface="Kanit Light" pitchFamily="34" charset="-120"/>
              </a:rPr>
              <a:t>4</a:t>
            </a:r>
            <a:endParaRPr lang="en-US" sz="5750"/>
          </a:p>
        </p:txBody>
      </p:sp>
      <p:sp>
        <p:nvSpPr>
          <p:cNvPr id="14" name="Text 11"/>
          <p:cNvSpPr/>
          <p:nvPr/>
        </p:nvSpPr>
        <p:spPr>
          <a:xfrm>
            <a:off x="5169098" y="6077545"/>
            <a:ext cx="2768679" cy="345996"/>
          </a:xfrm>
          <a:prstGeom prst="rect">
            <a:avLst/>
          </a:prstGeom>
          <a:noFill/>
          <a:ln/>
        </p:spPr>
        <p:txBody>
          <a:bodyPr wrap="none" lIns="0" tIns="0" rIns="0" bIns="0" rtlCol="0" anchor="t"/>
          <a:lstStyle/>
          <a:p>
            <a:pPr marL="0" indent="0" algn="ctr">
              <a:lnSpc>
                <a:spcPts val="2700"/>
              </a:lnSpc>
              <a:buNone/>
            </a:pPr>
            <a:r>
              <a:rPr lang="en-US" sz="2150">
                <a:solidFill>
                  <a:srgbClr val="2C3249"/>
                </a:solidFill>
                <a:latin typeface="Kanit Light" pitchFamily="34" charset="0"/>
                <a:ea typeface="Kanit Light" pitchFamily="34" charset="-122"/>
                <a:cs typeface="Kanit Light" pitchFamily="34" charset="-120"/>
              </a:rPr>
              <a:t>First Semester Fee</a:t>
            </a:r>
            <a:endParaRPr lang="en-US" sz="2150"/>
          </a:p>
        </p:txBody>
      </p:sp>
      <p:sp>
        <p:nvSpPr>
          <p:cNvPr id="15" name="Text 12"/>
          <p:cNvSpPr/>
          <p:nvPr/>
        </p:nvSpPr>
        <p:spPr>
          <a:xfrm>
            <a:off x="4738092" y="6556415"/>
            <a:ext cx="3630692" cy="354330"/>
          </a:xfrm>
          <a:prstGeom prst="rect">
            <a:avLst/>
          </a:prstGeom>
          <a:noFill/>
          <a:ln/>
        </p:spPr>
        <p:txBody>
          <a:bodyPr wrap="none" lIns="0" tIns="0" rIns="0" bIns="0" rtlCol="0" anchor="t"/>
          <a:lstStyle/>
          <a:p>
            <a:pPr marL="0" indent="0" algn="ctr">
              <a:lnSpc>
                <a:spcPts val="2750"/>
              </a:lnSpc>
              <a:buNone/>
            </a:pPr>
            <a:r>
              <a:rPr lang="en-US" sz="1700">
                <a:solidFill>
                  <a:srgbClr val="2C3249"/>
                </a:solidFill>
                <a:latin typeface="Martel Sans" pitchFamily="34" charset="0"/>
                <a:ea typeface="Martel Sans" pitchFamily="34" charset="-122"/>
                <a:cs typeface="Martel Sans" pitchFamily="34" charset="-120"/>
              </a:rPr>
              <a:t>$1,000 for self-pay participants.</a:t>
            </a:r>
            <a:endParaRPr lang="en-US" sz="17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403033"/>
            <a:ext cx="6291263" cy="708779"/>
          </a:xfrm>
          <a:prstGeom prst="rect">
            <a:avLst/>
          </a:prstGeom>
          <a:noFill/>
          <a:ln/>
        </p:spPr>
        <p:txBody>
          <a:bodyPr wrap="none" lIns="0" tIns="0" rIns="0" bIns="0" rtlCol="0" anchor="t"/>
          <a:lstStyle/>
          <a:p>
            <a:pPr marL="0" indent="0">
              <a:lnSpc>
                <a:spcPts val="5550"/>
              </a:lnSpc>
              <a:buNone/>
            </a:pPr>
            <a:r>
              <a:rPr lang="en-US" sz="4450">
                <a:solidFill>
                  <a:srgbClr val="272D45"/>
                </a:solidFill>
                <a:latin typeface="Kanit Light" pitchFamily="34" charset="0"/>
                <a:ea typeface="Kanit Light" pitchFamily="34" charset="-122"/>
                <a:cs typeface="Kanit Light" pitchFamily="34" charset="-120"/>
              </a:rPr>
              <a:t>Required Online Sessions</a:t>
            </a:r>
            <a:endParaRPr lang="en-US" sz="4450"/>
          </a:p>
        </p:txBody>
      </p:sp>
      <p:sp>
        <p:nvSpPr>
          <p:cNvPr id="4" name="Shape 1"/>
          <p:cNvSpPr/>
          <p:nvPr/>
        </p:nvSpPr>
        <p:spPr>
          <a:xfrm>
            <a:off x="6605111" y="2451973"/>
            <a:ext cx="30480" cy="4374475"/>
          </a:xfrm>
          <a:prstGeom prst="roundRect">
            <a:avLst>
              <a:gd name="adj" fmla="val 312558"/>
            </a:avLst>
          </a:prstGeom>
          <a:solidFill>
            <a:srgbClr val="BDDAD9"/>
          </a:solidFill>
          <a:ln/>
        </p:spPr>
        <p:txBody>
          <a:bodyPr/>
          <a:lstStyle/>
          <a:p>
            <a:endParaRPr lang="en-US"/>
          </a:p>
        </p:txBody>
      </p:sp>
      <p:sp>
        <p:nvSpPr>
          <p:cNvPr id="5" name="Shape 2"/>
          <p:cNvSpPr/>
          <p:nvPr/>
        </p:nvSpPr>
        <p:spPr>
          <a:xfrm>
            <a:off x="6845022" y="2947035"/>
            <a:ext cx="793790" cy="30480"/>
          </a:xfrm>
          <a:prstGeom prst="roundRect">
            <a:avLst>
              <a:gd name="adj" fmla="val 312558"/>
            </a:avLst>
          </a:prstGeom>
          <a:solidFill>
            <a:srgbClr val="BDDAD9"/>
          </a:solidFill>
          <a:ln/>
        </p:spPr>
        <p:txBody>
          <a:bodyPr/>
          <a:lstStyle/>
          <a:p>
            <a:endParaRPr lang="en-US"/>
          </a:p>
        </p:txBody>
      </p:sp>
      <p:sp>
        <p:nvSpPr>
          <p:cNvPr id="6" name="Shape 3"/>
          <p:cNvSpPr/>
          <p:nvPr/>
        </p:nvSpPr>
        <p:spPr>
          <a:xfrm>
            <a:off x="6365200" y="2707124"/>
            <a:ext cx="510302" cy="510302"/>
          </a:xfrm>
          <a:prstGeom prst="roundRect">
            <a:avLst>
              <a:gd name="adj" fmla="val 18669"/>
            </a:avLst>
          </a:prstGeom>
          <a:solidFill>
            <a:srgbClr val="D7F4F3"/>
          </a:solidFill>
          <a:ln w="7620">
            <a:solidFill>
              <a:srgbClr val="BDDAD9"/>
            </a:solidFill>
            <a:prstDash val="solid"/>
          </a:ln>
        </p:spPr>
        <p:txBody>
          <a:bodyPr/>
          <a:lstStyle/>
          <a:p>
            <a:endParaRPr lang="en-US"/>
          </a:p>
        </p:txBody>
      </p:sp>
      <p:sp>
        <p:nvSpPr>
          <p:cNvPr id="7" name="Text 4"/>
          <p:cNvSpPr/>
          <p:nvPr/>
        </p:nvSpPr>
        <p:spPr>
          <a:xfrm>
            <a:off x="6568559" y="2792135"/>
            <a:ext cx="103465" cy="340281"/>
          </a:xfrm>
          <a:prstGeom prst="rect">
            <a:avLst/>
          </a:prstGeom>
          <a:noFill/>
          <a:ln/>
        </p:spPr>
        <p:txBody>
          <a:bodyPr wrap="none" lIns="0" tIns="0" rIns="0" bIns="0" rtlCol="0" anchor="t"/>
          <a:lstStyle/>
          <a:p>
            <a:pPr marL="0" indent="0" algn="ctr">
              <a:lnSpc>
                <a:spcPts val="2650"/>
              </a:lnSpc>
              <a:buNone/>
            </a:pPr>
            <a:r>
              <a:rPr lang="en-US" sz="2650">
                <a:solidFill>
                  <a:srgbClr val="2C3249"/>
                </a:solidFill>
                <a:latin typeface="Kanit Light" pitchFamily="34" charset="0"/>
                <a:ea typeface="Kanit Light" pitchFamily="34" charset="-122"/>
                <a:cs typeface="Kanit Light" pitchFamily="34" charset="-120"/>
              </a:rPr>
              <a:t>1</a:t>
            </a:r>
            <a:endParaRPr lang="en-US" sz="2650"/>
          </a:p>
        </p:txBody>
      </p:sp>
      <p:sp>
        <p:nvSpPr>
          <p:cNvPr id="8" name="Text 5"/>
          <p:cNvSpPr/>
          <p:nvPr/>
        </p:nvSpPr>
        <p:spPr>
          <a:xfrm>
            <a:off x="7867888" y="2678787"/>
            <a:ext cx="2835235" cy="354330"/>
          </a:xfrm>
          <a:prstGeom prst="rect">
            <a:avLst/>
          </a:prstGeom>
          <a:noFill/>
          <a:ln/>
        </p:spPr>
        <p:txBody>
          <a:bodyPr wrap="none" lIns="0" tIns="0" rIns="0" bIns="0" rtlCol="0" anchor="t"/>
          <a:lstStyle/>
          <a:p>
            <a:pPr marL="0" indent="0" algn="l">
              <a:lnSpc>
                <a:spcPts val="2750"/>
              </a:lnSpc>
              <a:buNone/>
            </a:pPr>
            <a:r>
              <a:rPr lang="en-US" sz="2200">
                <a:solidFill>
                  <a:srgbClr val="2C3249"/>
                </a:solidFill>
                <a:latin typeface="Kanit Light" pitchFamily="34" charset="0"/>
                <a:ea typeface="Kanit Light" pitchFamily="34" charset="-122"/>
                <a:cs typeface="Kanit Light" pitchFamily="34" charset="-120"/>
              </a:rPr>
              <a:t>Leadership Series</a:t>
            </a:r>
            <a:endParaRPr lang="en-US" sz="2200"/>
          </a:p>
        </p:txBody>
      </p:sp>
      <p:sp>
        <p:nvSpPr>
          <p:cNvPr id="9" name="Text 6"/>
          <p:cNvSpPr/>
          <p:nvPr/>
        </p:nvSpPr>
        <p:spPr>
          <a:xfrm>
            <a:off x="7867888" y="3169206"/>
            <a:ext cx="5968722" cy="362903"/>
          </a:xfrm>
          <a:prstGeom prst="rect">
            <a:avLst/>
          </a:prstGeom>
          <a:noFill/>
          <a:ln/>
        </p:spPr>
        <p:txBody>
          <a:bodyPr wrap="none" lIns="0" tIns="0" rIns="0" bIns="0" rtlCol="0" anchor="t"/>
          <a:lstStyle/>
          <a:p>
            <a:pPr marL="0" indent="0" algn="l">
              <a:lnSpc>
                <a:spcPts val="2850"/>
              </a:lnSpc>
              <a:buNone/>
            </a:pPr>
            <a:r>
              <a:rPr lang="en-US" sz="1750">
                <a:solidFill>
                  <a:srgbClr val="2C3249"/>
                </a:solidFill>
                <a:latin typeface="Martel Sans" pitchFamily="34" charset="0"/>
                <a:ea typeface="Martel Sans" pitchFamily="34" charset="-122"/>
                <a:cs typeface="Martel Sans" pitchFamily="34" charset="-120"/>
              </a:rPr>
              <a:t>Two required sessions each semester.</a:t>
            </a:r>
            <a:endParaRPr lang="en-US" sz="1750"/>
          </a:p>
        </p:txBody>
      </p:sp>
      <p:sp>
        <p:nvSpPr>
          <p:cNvPr id="10" name="Shape 7"/>
          <p:cNvSpPr/>
          <p:nvPr/>
        </p:nvSpPr>
        <p:spPr>
          <a:xfrm>
            <a:off x="6845022" y="4480798"/>
            <a:ext cx="793790" cy="30480"/>
          </a:xfrm>
          <a:prstGeom prst="roundRect">
            <a:avLst>
              <a:gd name="adj" fmla="val 312558"/>
            </a:avLst>
          </a:prstGeom>
          <a:solidFill>
            <a:srgbClr val="BDDAD9"/>
          </a:solidFill>
          <a:ln/>
        </p:spPr>
        <p:txBody>
          <a:bodyPr/>
          <a:lstStyle/>
          <a:p>
            <a:endParaRPr lang="en-US"/>
          </a:p>
        </p:txBody>
      </p:sp>
      <p:sp>
        <p:nvSpPr>
          <p:cNvPr id="11" name="Shape 8"/>
          <p:cNvSpPr/>
          <p:nvPr/>
        </p:nvSpPr>
        <p:spPr>
          <a:xfrm>
            <a:off x="6365200" y="4240887"/>
            <a:ext cx="510302" cy="510302"/>
          </a:xfrm>
          <a:prstGeom prst="roundRect">
            <a:avLst>
              <a:gd name="adj" fmla="val 18669"/>
            </a:avLst>
          </a:prstGeom>
          <a:solidFill>
            <a:srgbClr val="D7F4F3"/>
          </a:solidFill>
          <a:ln w="7620">
            <a:solidFill>
              <a:srgbClr val="BDDAD9"/>
            </a:solidFill>
            <a:prstDash val="solid"/>
          </a:ln>
        </p:spPr>
        <p:txBody>
          <a:bodyPr/>
          <a:lstStyle/>
          <a:p>
            <a:endParaRPr lang="en-US"/>
          </a:p>
        </p:txBody>
      </p:sp>
      <p:sp>
        <p:nvSpPr>
          <p:cNvPr id="12" name="Text 9"/>
          <p:cNvSpPr/>
          <p:nvPr/>
        </p:nvSpPr>
        <p:spPr>
          <a:xfrm>
            <a:off x="6534269" y="4325898"/>
            <a:ext cx="172164" cy="340281"/>
          </a:xfrm>
          <a:prstGeom prst="rect">
            <a:avLst/>
          </a:prstGeom>
          <a:noFill/>
          <a:ln/>
        </p:spPr>
        <p:txBody>
          <a:bodyPr wrap="none" lIns="0" tIns="0" rIns="0" bIns="0" rtlCol="0" anchor="t"/>
          <a:lstStyle/>
          <a:p>
            <a:pPr marL="0" indent="0" algn="ctr">
              <a:lnSpc>
                <a:spcPts val="2650"/>
              </a:lnSpc>
              <a:buNone/>
            </a:pPr>
            <a:r>
              <a:rPr lang="en-US" sz="2650">
                <a:solidFill>
                  <a:srgbClr val="2C3249"/>
                </a:solidFill>
                <a:latin typeface="Kanit Light" pitchFamily="34" charset="0"/>
                <a:ea typeface="Kanit Light" pitchFamily="34" charset="-122"/>
                <a:cs typeface="Kanit Light" pitchFamily="34" charset="-120"/>
              </a:rPr>
              <a:t>2</a:t>
            </a:r>
            <a:endParaRPr lang="en-US" sz="2650"/>
          </a:p>
        </p:txBody>
      </p:sp>
      <p:sp>
        <p:nvSpPr>
          <p:cNvPr id="13" name="Text 10"/>
          <p:cNvSpPr/>
          <p:nvPr/>
        </p:nvSpPr>
        <p:spPr>
          <a:xfrm>
            <a:off x="7867888" y="4212550"/>
            <a:ext cx="2835235" cy="354330"/>
          </a:xfrm>
          <a:prstGeom prst="rect">
            <a:avLst/>
          </a:prstGeom>
          <a:noFill/>
          <a:ln/>
        </p:spPr>
        <p:txBody>
          <a:bodyPr wrap="none" lIns="0" tIns="0" rIns="0" bIns="0" rtlCol="0" anchor="t"/>
          <a:lstStyle/>
          <a:p>
            <a:pPr marL="0" indent="0" algn="l">
              <a:lnSpc>
                <a:spcPts val="2750"/>
              </a:lnSpc>
              <a:buNone/>
            </a:pPr>
            <a:r>
              <a:rPr lang="en-US" sz="2200">
                <a:solidFill>
                  <a:srgbClr val="2C3249"/>
                </a:solidFill>
                <a:latin typeface="Kanit Light" pitchFamily="34" charset="0"/>
                <a:ea typeface="Kanit Light" pitchFamily="34" charset="-122"/>
                <a:cs typeface="Kanit Light" pitchFamily="34" charset="-120"/>
              </a:rPr>
              <a:t>Special Education for Leaders</a:t>
            </a:r>
            <a:endParaRPr lang="en-US" sz="2200"/>
          </a:p>
        </p:txBody>
      </p:sp>
      <p:sp>
        <p:nvSpPr>
          <p:cNvPr id="14" name="Text 11"/>
          <p:cNvSpPr/>
          <p:nvPr/>
        </p:nvSpPr>
        <p:spPr>
          <a:xfrm>
            <a:off x="7867888" y="4702969"/>
            <a:ext cx="5968722" cy="362903"/>
          </a:xfrm>
          <a:prstGeom prst="rect">
            <a:avLst/>
          </a:prstGeom>
          <a:noFill/>
          <a:ln/>
        </p:spPr>
        <p:txBody>
          <a:bodyPr wrap="none" lIns="0" tIns="0" rIns="0" bIns="0" rtlCol="0" anchor="t"/>
          <a:lstStyle/>
          <a:p>
            <a:pPr marL="0" indent="0" algn="l">
              <a:lnSpc>
                <a:spcPts val="2850"/>
              </a:lnSpc>
              <a:buNone/>
            </a:pPr>
            <a:r>
              <a:rPr lang="en-US" sz="1750">
                <a:solidFill>
                  <a:srgbClr val="2C3249"/>
                </a:solidFill>
                <a:latin typeface="Martel Sans" pitchFamily="34" charset="0"/>
                <a:ea typeface="Martel Sans" pitchFamily="34" charset="-122"/>
                <a:cs typeface="Martel Sans" pitchFamily="34" charset="-120"/>
              </a:rPr>
              <a:t>One required session each semester.</a:t>
            </a:r>
            <a:endParaRPr lang="en-US" sz="1750"/>
          </a:p>
        </p:txBody>
      </p:sp>
      <p:sp>
        <p:nvSpPr>
          <p:cNvPr id="15" name="Shape 12"/>
          <p:cNvSpPr/>
          <p:nvPr/>
        </p:nvSpPr>
        <p:spPr>
          <a:xfrm>
            <a:off x="6845022" y="6014561"/>
            <a:ext cx="793790" cy="30480"/>
          </a:xfrm>
          <a:prstGeom prst="roundRect">
            <a:avLst>
              <a:gd name="adj" fmla="val 312558"/>
            </a:avLst>
          </a:prstGeom>
          <a:solidFill>
            <a:srgbClr val="BDDAD9"/>
          </a:solidFill>
          <a:ln/>
        </p:spPr>
        <p:txBody>
          <a:bodyPr/>
          <a:lstStyle/>
          <a:p>
            <a:endParaRPr lang="en-US"/>
          </a:p>
        </p:txBody>
      </p:sp>
      <p:sp>
        <p:nvSpPr>
          <p:cNvPr id="16" name="Shape 13"/>
          <p:cNvSpPr/>
          <p:nvPr/>
        </p:nvSpPr>
        <p:spPr>
          <a:xfrm>
            <a:off x="6365200" y="5774650"/>
            <a:ext cx="510302" cy="510302"/>
          </a:xfrm>
          <a:prstGeom prst="roundRect">
            <a:avLst>
              <a:gd name="adj" fmla="val 18669"/>
            </a:avLst>
          </a:prstGeom>
          <a:solidFill>
            <a:srgbClr val="D7F4F3"/>
          </a:solidFill>
          <a:ln w="7620">
            <a:solidFill>
              <a:srgbClr val="BDDAD9"/>
            </a:solidFill>
            <a:prstDash val="solid"/>
          </a:ln>
        </p:spPr>
        <p:txBody>
          <a:bodyPr/>
          <a:lstStyle/>
          <a:p>
            <a:endParaRPr lang="en-US"/>
          </a:p>
        </p:txBody>
      </p:sp>
      <p:sp>
        <p:nvSpPr>
          <p:cNvPr id="17" name="Text 14"/>
          <p:cNvSpPr/>
          <p:nvPr/>
        </p:nvSpPr>
        <p:spPr>
          <a:xfrm>
            <a:off x="6532840" y="5859661"/>
            <a:ext cx="174903" cy="340281"/>
          </a:xfrm>
          <a:prstGeom prst="rect">
            <a:avLst/>
          </a:prstGeom>
          <a:noFill/>
          <a:ln/>
        </p:spPr>
        <p:txBody>
          <a:bodyPr wrap="none" lIns="0" tIns="0" rIns="0" bIns="0" rtlCol="0" anchor="t"/>
          <a:lstStyle/>
          <a:p>
            <a:pPr marL="0" indent="0" algn="ctr">
              <a:lnSpc>
                <a:spcPts val="2650"/>
              </a:lnSpc>
              <a:buNone/>
            </a:pPr>
            <a:r>
              <a:rPr lang="en-US" sz="2650">
                <a:solidFill>
                  <a:srgbClr val="2C3249"/>
                </a:solidFill>
                <a:latin typeface="Kanit Light" pitchFamily="34" charset="0"/>
                <a:ea typeface="Kanit Light" pitchFamily="34" charset="-122"/>
                <a:cs typeface="Kanit Light" pitchFamily="34" charset="-120"/>
              </a:rPr>
              <a:t>3</a:t>
            </a:r>
            <a:endParaRPr lang="en-US" sz="2650"/>
          </a:p>
        </p:txBody>
      </p:sp>
      <p:sp>
        <p:nvSpPr>
          <p:cNvPr id="18" name="Text 15"/>
          <p:cNvSpPr/>
          <p:nvPr/>
        </p:nvSpPr>
        <p:spPr>
          <a:xfrm>
            <a:off x="7867888" y="5746313"/>
            <a:ext cx="2835235" cy="354330"/>
          </a:xfrm>
          <a:prstGeom prst="rect">
            <a:avLst/>
          </a:prstGeom>
          <a:noFill/>
          <a:ln/>
        </p:spPr>
        <p:txBody>
          <a:bodyPr wrap="none" lIns="0" tIns="0" rIns="0" bIns="0" rtlCol="0" anchor="t"/>
          <a:lstStyle/>
          <a:p>
            <a:pPr marL="0" indent="0" algn="l">
              <a:lnSpc>
                <a:spcPts val="2750"/>
              </a:lnSpc>
              <a:buNone/>
            </a:pPr>
            <a:r>
              <a:rPr lang="en-US" sz="2200">
                <a:solidFill>
                  <a:srgbClr val="2C3249"/>
                </a:solidFill>
                <a:latin typeface="Kanit Light" pitchFamily="34" charset="0"/>
                <a:ea typeface="Kanit Light" pitchFamily="34" charset="-122"/>
                <a:cs typeface="Kanit Light" pitchFamily="34" charset="-120"/>
              </a:rPr>
              <a:t>Total Sessions</a:t>
            </a:r>
            <a:endParaRPr lang="en-US" sz="2200"/>
          </a:p>
        </p:txBody>
      </p:sp>
      <p:sp>
        <p:nvSpPr>
          <p:cNvPr id="19" name="Text 16"/>
          <p:cNvSpPr/>
          <p:nvPr/>
        </p:nvSpPr>
        <p:spPr>
          <a:xfrm>
            <a:off x="7867888" y="6236732"/>
            <a:ext cx="5968722" cy="362903"/>
          </a:xfrm>
          <a:prstGeom prst="rect">
            <a:avLst/>
          </a:prstGeom>
          <a:noFill/>
          <a:ln/>
        </p:spPr>
        <p:txBody>
          <a:bodyPr wrap="none" lIns="0" tIns="0" rIns="0" bIns="0" rtlCol="0" anchor="t"/>
          <a:lstStyle/>
          <a:p>
            <a:pPr marL="0" indent="0" algn="l">
              <a:lnSpc>
                <a:spcPts val="2850"/>
              </a:lnSpc>
              <a:buNone/>
            </a:pPr>
            <a:r>
              <a:rPr lang="en-US" sz="1750">
                <a:solidFill>
                  <a:srgbClr val="2C3249"/>
                </a:solidFill>
                <a:latin typeface="Martel Sans" pitchFamily="34" charset="0"/>
                <a:ea typeface="Martel Sans" pitchFamily="34" charset="-122"/>
                <a:cs typeface="Martel Sans" pitchFamily="34" charset="-120"/>
              </a:rPr>
              <a:t>Six online sessions are required for the program.</a:t>
            </a:r>
            <a:endParaRPr lang="en-US" sz="175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Overhead of laptop on desk"/>
          <p:cNvPicPr>
            <a:picLocks noChangeAspect="1"/>
          </p:cNvPicPr>
          <p:nvPr/>
        </p:nvPicPr>
        <p:blipFill>
          <a:blip r:embed="rId3"/>
          <a:stretch>
            <a:fillRect/>
          </a:stretch>
        </p:blipFill>
        <p:spPr>
          <a:xfrm>
            <a:off x="1" y="1765738"/>
            <a:ext cx="6032937" cy="3993931"/>
          </a:xfrm>
          <a:prstGeom prst="rect">
            <a:avLst/>
          </a:prstGeom>
        </p:spPr>
      </p:pic>
      <p:sp>
        <p:nvSpPr>
          <p:cNvPr id="3" name="Text 0"/>
          <p:cNvSpPr/>
          <p:nvPr/>
        </p:nvSpPr>
        <p:spPr>
          <a:xfrm>
            <a:off x="6280190" y="1061442"/>
            <a:ext cx="6772513" cy="708779"/>
          </a:xfrm>
          <a:prstGeom prst="rect">
            <a:avLst/>
          </a:prstGeom>
          <a:noFill/>
          <a:ln/>
        </p:spPr>
        <p:txBody>
          <a:bodyPr wrap="none" lIns="0" tIns="0" rIns="0" bIns="0" rtlCol="0" anchor="t"/>
          <a:lstStyle/>
          <a:p>
            <a:pPr marL="0" indent="0">
              <a:lnSpc>
                <a:spcPts val="5550"/>
              </a:lnSpc>
              <a:buNone/>
            </a:pPr>
            <a:r>
              <a:rPr lang="en-US" sz="4450">
                <a:solidFill>
                  <a:srgbClr val="272D45"/>
                </a:solidFill>
                <a:latin typeface="Kanit Light" pitchFamily="34" charset="0"/>
                <a:ea typeface="Kanit Light" pitchFamily="34" charset="-122"/>
                <a:cs typeface="Kanit Light" pitchFamily="34" charset="-120"/>
              </a:rPr>
              <a:t>Have additional questions?</a:t>
            </a:r>
            <a:endParaRPr lang="en-US" sz="4450"/>
          </a:p>
        </p:txBody>
      </p:sp>
      <p:sp>
        <p:nvSpPr>
          <p:cNvPr id="4" name="Shape 1"/>
          <p:cNvSpPr/>
          <p:nvPr/>
        </p:nvSpPr>
        <p:spPr>
          <a:xfrm>
            <a:off x="6605111" y="2110383"/>
            <a:ext cx="30480" cy="3203615"/>
          </a:xfrm>
          <a:prstGeom prst="roundRect">
            <a:avLst>
              <a:gd name="adj" fmla="val 312558"/>
            </a:avLst>
          </a:prstGeom>
          <a:solidFill>
            <a:srgbClr val="BDDAD9"/>
          </a:solidFill>
          <a:ln/>
        </p:spPr>
        <p:txBody>
          <a:bodyPr/>
          <a:lstStyle/>
          <a:p>
            <a:endParaRPr lang="en-US"/>
          </a:p>
        </p:txBody>
      </p:sp>
      <p:sp>
        <p:nvSpPr>
          <p:cNvPr id="5" name="Shape 2"/>
          <p:cNvSpPr/>
          <p:nvPr/>
        </p:nvSpPr>
        <p:spPr>
          <a:xfrm>
            <a:off x="6845022" y="2605445"/>
            <a:ext cx="793790" cy="30480"/>
          </a:xfrm>
          <a:prstGeom prst="roundRect">
            <a:avLst>
              <a:gd name="adj" fmla="val 312558"/>
            </a:avLst>
          </a:prstGeom>
          <a:solidFill>
            <a:srgbClr val="BDDAD9"/>
          </a:solidFill>
          <a:ln/>
        </p:spPr>
        <p:txBody>
          <a:bodyPr/>
          <a:lstStyle/>
          <a:p>
            <a:endParaRPr lang="en-US"/>
          </a:p>
        </p:txBody>
      </p:sp>
      <p:sp>
        <p:nvSpPr>
          <p:cNvPr id="6" name="Shape 3"/>
          <p:cNvSpPr/>
          <p:nvPr/>
        </p:nvSpPr>
        <p:spPr>
          <a:xfrm>
            <a:off x="6365200" y="2365534"/>
            <a:ext cx="510302" cy="510302"/>
          </a:xfrm>
          <a:prstGeom prst="roundRect">
            <a:avLst>
              <a:gd name="adj" fmla="val 18669"/>
            </a:avLst>
          </a:prstGeom>
          <a:solidFill>
            <a:srgbClr val="D7F4F3"/>
          </a:solidFill>
          <a:ln w="7620">
            <a:solidFill>
              <a:srgbClr val="BDDAD9"/>
            </a:solidFill>
            <a:prstDash val="solid"/>
          </a:ln>
        </p:spPr>
        <p:txBody>
          <a:bodyPr/>
          <a:lstStyle/>
          <a:p>
            <a:endParaRPr lang="en-US"/>
          </a:p>
        </p:txBody>
      </p:sp>
      <p:sp>
        <p:nvSpPr>
          <p:cNvPr id="7" name="Text 4"/>
          <p:cNvSpPr/>
          <p:nvPr/>
        </p:nvSpPr>
        <p:spPr>
          <a:xfrm>
            <a:off x="6568559" y="2450544"/>
            <a:ext cx="103465" cy="340281"/>
          </a:xfrm>
          <a:prstGeom prst="rect">
            <a:avLst/>
          </a:prstGeom>
          <a:noFill/>
          <a:ln/>
        </p:spPr>
        <p:txBody>
          <a:bodyPr wrap="none" lIns="0" tIns="0" rIns="0" bIns="0" rtlCol="0" anchor="t"/>
          <a:lstStyle/>
          <a:p>
            <a:pPr marL="0" indent="0" algn="ctr">
              <a:lnSpc>
                <a:spcPts val="2650"/>
              </a:lnSpc>
              <a:buNone/>
            </a:pPr>
            <a:r>
              <a:rPr lang="en-US" sz="2650">
                <a:solidFill>
                  <a:srgbClr val="2C3249"/>
                </a:solidFill>
                <a:latin typeface="Kanit Light" pitchFamily="34" charset="0"/>
                <a:ea typeface="Kanit Light" pitchFamily="34" charset="-122"/>
                <a:cs typeface="Kanit Light" pitchFamily="34" charset="-120"/>
              </a:rPr>
              <a:t>1</a:t>
            </a:r>
            <a:endParaRPr lang="en-US" sz="2650"/>
          </a:p>
        </p:txBody>
      </p:sp>
      <p:sp>
        <p:nvSpPr>
          <p:cNvPr id="8" name="Text 5"/>
          <p:cNvSpPr/>
          <p:nvPr/>
        </p:nvSpPr>
        <p:spPr>
          <a:xfrm>
            <a:off x="7867888" y="2337197"/>
            <a:ext cx="2835235" cy="354330"/>
          </a:xfrm>
          <a:prstGeom prst="rect">
            <a:avLst/>
          </a:prstGeom>
          <a:noFill/>
          <a:ln/>
        </p:spPr>
        <p:txBody>
          <a:bodyPr wrap="none" lIns="0" tIns="0" rIns="0" bIns="0" rtlCol="0" anchor="t"/>
          <a:lstStyle/>
          <a:p>
            <a:pPr marL="0" indent="0" algn="l">
              <a:lnSpc>
                <a:spcPts val="2750"/>
              </a:lnSpc>
              <a:buNone/>
            </a:pPr>
            <a:r>
              <a:rPr lang="en-US" sz="2200">
                <a:solidFill>
                  <a:srgbClr val="2C3249"/>
                </a:solidFill>
                <a:latin typeface="Kanit Light" pitchFamily="34" charset="0"/>
                <a:ea typeface="Kanit Light" pitchFamily="34" charset="-122"/>
                <a:cs typeface="Kanit Light" pitchFamily="34" charset="-120"/>
              </a:rPr>
              <a:t>Contact Information</a:t>
            </a:r>
            <a:endParaRPr lang="en-US" sz="2200"/>
          </a:p>
        </p:txBody>
      </p:sp>
      <p:sp>
        <p:nvSpPr>
          <p:cNvPr id="9" name="Text 6"/>
          <p:cNvSpPr/>
          <p:nvPr/>
        </p:nvSpPr>
        <p:spPr>
          <a:xfrm>
            <a:off x="7867888" y="2827615"/>
            <a:ext cx="5968722" cy="362903"/>
          </a:xfrm>
          <a:prstGeom prst="rect">
            <a:avLst/>
          </a:prstGeom>
          <a:noFill/>
          <a:ln/>
        </p:spPr>
        <p:txBody>
          <a:bodyPr wrap="none" lIns="0" tIns="0" rIns="0" bIns="0" rtlCol="0" anchor="t"/>
          <a:lstStyle/>
          <a:p>
            <a:pPr marL="0" indent="0" algn="l">
              <a:lnSpc>
                <a:spcPts val="2850"/>
              </a:lnSpc>
              <a:buNone/>
            </a:pPr>
            <a:r>
              <a:rPr lang="en-US" sz="1750">
                <a:solidFill>
                  <a:srgbClr val="2C3249"/>
                </a:solidFill>
                <a:latin typeface="Martel Sans" pitchFamily="34" charset="0"/>
                <a:ea typeface="Martel Sans" pitchFamily="34" charset="-122"/>
                <a:cs typeface="Martel Sans" pitchFamily="34" charset="-120"/>
              </a:rPr>
              <a:t>Please contact us at leadershipdevelopment@ces.org.</a:t>
            </a:r>
            <a:endParaRPr lang="en-US" sz="1750"/>
          </a:p>
        </p:txBody>
      </p:sp>
      <p:sp>
        <p:nvSpPr>
          <p:cNvPr id="10" name="Shape 7"/>
          <p:cNvSpPr/>
          <p:nvPr/>
        </p:nvSpPr>
        <p:spPr>
          <a:xfrm>
            <a:off x="6845022" y="4139208"/>
            <a:ext cx="793790" cy="30480"/>
          </a:xfrm>
          <a:prstGeom prst="roundRect">
            <a:avLst>
              <a:gd name="adj" fmla="val 312558"/>
            </a:avLst>
          </a:prstGeom>
          <a:solidFill>
            <a:srgbClr val="BDDAD9"/>
          </a:solidFill>
          <a:ln/>
        </p:spPr>
        <p:txBody>
          <a:bodyPr/>
          <a:lstStyle/>
          <a:p>
            <a:endParaRPr lang="en-US"/>
          </a:p>
        </p:txBody>
      </p:sp>
      <p:sp>
        <p:nvSpPr>
          <p:cNvPr id="11" name="Shape 8"/>
          <p:cNvSpPr/>
          <p:nvPr/>
        </p:nvSpPr>
        <p:spPr>
          <a:xfrm>
            <a:off x="6365200" y="3899297"/>
            <a:ext cx="510302" cy="510302"/>
          </a:xfrm>
          <a:prstGeom prst="roundRect">
            <a:avLst>
              <a:gd name="adj" fmla="val 18669"/>
            </a:avLst>
          </a:prstGeom>
          <a:solidFill>
            <a:srgbClr val="D7F4F3"/>
          </a:solidFill>
          <a:ln w="7620">
            <a:solidFill>
              <a:srgbClr val="BDDAD9"/>
            </a:solidFill>
            <a:prstDash val="solid"/>
          </a:ln>
        </p:spPr>
        <p:txBody>
          <a:bodyPr/>
          <a:lstStyle/>
          <a:p>
            <a:endParaRPr lang="en-US"/>
          </a:p>
        </p:txBody>
      </p:sp>
      <p:sp>
        <p:nvSpPr>
          <p:cNvPr id="12" name="Text 9"/>
          <p:cNvSpPr/>
          <p:nvPr/>
        </p:nvSpPr>
        <p:spPr>
          <a:xfrm>
            <a:off x="6534269" y="3984308"/>
            <a:ext cx="172164" cy="340281"/>
          </a:xfrm>
          <a:prstGeom prst="rect">
            <a:avLst/>
          </a:prstGeom>
          <a:noFill/>
          <a:ln/>
        </p:spPr>
        <p:txBody>
          <a:bodyPr wrap="none" lIns="0" tIns="0" rIns="0" bIns="0" rtlCol="0" anchor="t"/>
          <a:lstStyle/>
          <a:p>
            <a:pPr marL="0" indent="0" algn="ctr">
              <a:lnSpc>
                <a:spcPts val="2650"/>
              </a:lnSpc>
              <a:buNone/>
            </a:pPr>
            <a:r>
              <a:rPr lang="en-US" sz="2650">
                <a:solidFill>
                  <a:srgbClr val="2C3249"/>
                </a:solidFill>
                <a:latin typeface="Kanit Light" pitchFamily="34" charset="0"/>
                <a:ea typeface="Kanit Light" pitchFamily="34" charset="-122"/>
                <a:cs typeface="Kanit Light" pitchFamily="34" charset="-120"/>
              </a:rPr>
              <a:t>2</a:t>
            </a:r>
            <a:endParaRPr lang="en-US" sz="2650"/>
          </a:p>
        </p:txBody>
      </p:sp>
      <p:sp>
        <p:nvSpPr>
          <p:cNvPr id="13" name="Text 10"/>
          <p:cNvSpPr/>
          <p:nvPr/>
        </p:nvSpPr>
        <p:spPr>
          <a:xfrm>
            <a:off x="7867888" y="3870960"/>
            <a:ext cx="2835235" cy="354330"/>
          </a:xfrm>
          <a:prstGeom prst="rect">
            <a:avLst/>
          </a:prstGeom>
          <a:noFill/>
          <a:ln/>
        </p:spPr>
        <p:txBody>
          <a:bodyPr wrap="none" lIns="0" tIns="0" rIns="0" bIns="0" rtlCol="0" anchor="t"/>
          <a:lstStyle/>
          <a:p>
            <a:pPr marL="0" indent="0" algn="l">
              <a:lnSpc>
                <a:spcPts val="2750"/>
              </a:lnSpc>
              <a:buNone/>
            </a:pPr>
            <a:r>
              <a:rPr lang="en-US" sz="2200">
                <a:solidFill>
                  <a:srgbClr val="2C3249"/>
                </a:solidFill>
                <a:latin typeface="Kanit Light" pitchFamily="34" charset="0"/>
                <a:ea typeface="Kanit Light" pitchFamily="34" charset="-122"/>
                <a:cs typeface="Kanit Light" pitchFamily="34" charset="-120"/>
              </a:rPr>
              <a:t>CES Website</a:t>
            </a:r>
            <a:endParaRPr lang="en-US" sz="2200"/>
          </a:p>
        </p:txBody>
      </p:sp>
      <p:sp>
        <p:nvSpPr>
          <p:cNvPr id="14" name="Text 11"/>
          <p:cNvSpPr/>
          <p:nvPr/>
        </p:nvSpPr>
        <p:spPr>
          <a:xfrm>
            <a:off x="7867888" y="4361378"/>
            <a:ext cx="5968722" cy="725805"/>
          </a:xfrm>
          <a:prstGeom prst="rect">
            <a:avLst/>
          </a:prstGeom>
          <a:noFill/>
          <a:ln/>
        </p:spPr>
        <p:txBody>
          <a:bodyPr wrap="square" lIns="0" tIns="0" rIns="0" bIns="0" rtlCol="0" anchor="t"/>
          <a:lstStyle/>
          <a:p>
            <a:pPr marL="0" indent="0" algn="l">
              <a:lnSpc>
                <a:spcPts val="2850"/>
              </a:lnSpc>
              <a:buNone/>
            </a:pPr>
            <a:r>
              <a:rPr lang="en-US" sz="1750">
                <a:solidFill>
                  <a:srgbClr val="2C3249"/>
                </a:solidFill>
                <a:latin typeface="Martel Sans" pitchFamily="34" charset="0"/>
                <a:ea typeface="Martel Sans" pitchFamily="34" charset="-122"/>
                <a:cs typeface="Martel Sans" pitchFamily="34" charset="-120"/>
              </a:rPr>
              <a:t>Visit our website at ces.org/leadershipdevelopment for more details and resources.</a:t>
            </a:r>
            <a:endParaRPr lang="en-US" sz="1750"/>
          </a:p>
        </p:txBody>
      </p:sp>
      <p:sp>
        <p:nvSpPr>
          <p:cNvPr id="15" name="Text 12"/>
          <p:cNvSpPr/>
          <p:nvPr/>
        </p:nvSpPr>
        <p:spPr>
          <a:xfrm>
            <a:off x="6280190" y="5569148"/>
            <a:ext cx="7556421" cy="362903"/>
          </a:xfrm>
          <a:prstGeom prst="rect">
            <a:avLst/>
          </a:prstGeom>
          <a:noFill/>
          <a:ln/>
        </p:spPr>
        <p:txBody>
          <a:bodyPr wrap="none" lIns="0" tIns="0" rIns="0" bIns="0" rtlCol="0" anchor="t"/>
          <a:lstStyle/>
          <a:p>
            <a:pPr marL="0" indent="0">
              <a:lnSpc>
                <a:spcPts val="2850"/>
              </a:lnSpc>
              <a:buNone/>
            </a:pPr>
            <a:endParaRPr lang="en-US" sz="1750"/>
          </a:p>
        </p:txBody>
      </p:sp>
      <p:sp>
        <p:nvSpPr>
          <p:cNvPr id="16" name="Text 13"/>
          <p:cNvSpPr/>
          <p:nvPr/>
        </p:nvSpPr>
        <p:spPr>
          <a:xfrm>
            <a:off x="6280190" y="6187202"/>
            <a:ext cx="7556421" cy="362903"/>
          </a:xfrm>
          <a:prstGeom prst="rect">
            <a:avLst/>
          </a:prstGeom>
          <a:noFill/>
          <a:ln/>
        </p:spPr>
        <p:txBody>
          <a:bodyPr wrap="none" lIns="0" tIns="0" rIns="0" bIns="0" rtlCol="0" anchor="t"/>
          <a:lstStyle/>
          <a:p>
            <a:pPr marL="0" indent="0">
              <a:lnSpc>
                <a:spcPts val="2850"/>
              </a:lnSpc>
              <a:buNone/>
            </a:pPr>
            <a:r>
              <a:rPr lang="en-US" sz="1750">
                <a:solidFill>
                  <a:srgbClr val="2C3249"/>
                </a:solidFill>
                <a:latin typeface="Martel Sans" pitchFamily="34" charset="0"/>
                <a:ea typeface="Martel Sans" pitchFamily="34" charset="-122"/>
                <a:cs typeface="Martel Sans" pitchFamily="34" charset="-120"/>
              </a:rPr>
              <a:t>LeAnne Gandy - Director of Leadership Development</a:t>
            </a:r>
            <a:endParaRPr lang="en-US" sz="1750"/>
          </a:p>
        </p:txBody>
      </p:sp>
      <p:sp>
        <p:nvSpPr>
          <p:cNvPr id="17" name="Text 14"/>
          <p:cNvSpPr/>
          <p:nvPr/>
        </p:nvSpPr>
        <p:spPr>
          <a:xfrm>
            <a:off x="6280190" y="6805255"/>
            <a:ext cx="7556421" cy="362903"/>
          </a:xfrm>
          <a:prstGeom prst="rect">
            <a:avLst/>
          </a:prstGeom>
          <a:noFill/>
          <a:ln/>
        </p:spPr>
        <p:txBody>
          <a:bodyPr wrap="none" lIns="0" tIns="0" rIns="0" bIns="0" rtlCol="0" anchor="t"/>
          <a:lstStyle/>
          <a:p>
            <a:pPr marL="0" indent="0">
              <a:lnSpc>
                <a:spcPts val="2850"/>
              </a:lnSpc>
              <a:buNone/>
            </a:pPr>
            <a:r>
              <a:rPr lang="en-US" sz="1750">
                <a:solidFill>
                  <a:srgbClr val="2C3249"/>
                </a:solidFill>
                <a:latin typeface="Martel Sans" pitchFamily="34" charset="0"/>
                <a:ea typeface="Martel Sans" pitchFamily="34" charset="-122"/>
                <a:cs typeface="Martel Sans" pitchFamily="34" charset="-120"/>
              </a:rPr>
              <a:t>Tara Summers- Assistant to Director of Leadership Development</a:t>
            </a:r>
            <a:endParaRPr lang="en-US" sz="175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9</Slides>
  <Notes>9</Notes>
  <HiddenSlides>0</HiddenSlide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revision>2</cp:revision>
  <cp:lastPrinted>2024-10-10T20:49:32Z</cp:lastPrinted>
  <dcterms:created xsi:type="dcterms:W3CDTF">2024-10-10T15:17:22Z</dcterms:created>
  <dcterms:modified xsi:type="dcterms:W3CDTF">2025-03-18T17:28:27Z</dcterms:modified>
</cp:coreProperties>
</file>