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9" r:id="rId4"/>
  </p:sldMasterIdLst>
  <p:notesMasterIdLst>
    <p:notesMasterId r:id="rId143"/>
  </p:notesMasterIdLst>
  <p:handoutMasterIdLst>
    <p:handoutMasterId r:id="rId144"/>
  </p:handoutMasterIdLst>
  <p:sldIdLst>
    <p:sldId id="257" r:id="rId5"/>
    <p:sldId id="322" r:id="rId6"/>
    <p:sldId id="258" r:id="rId7"/>
    <p:sldId id="516" r:id="rId8"/>
    <p:sldId id="532" r:id="rId9"/>
    <p:sldId id="533" r:id="rId10"/>
    <p:sldId id="546" r:id="rId11"/>
    <p:sldId id="256" r:id="rId12"/>
    <p:sldId id="354" r:id="rId13"/>
    <p:sldId id="302" r:id="rId14"/>
    <p:sldId id="330" r:id="rId15"/>
    <p:sldId id="331" r:id="rId16"/>
    <p:sldId id="567" r:id="rId17"/>
    <p:sldId id="541" r:id="rId18"/>
    <p:sldId id="260" r:id="rId19"/>
    <p:sldId id="259" r:id="rId20"/>
    <p:sldId id="261" r:id="rId21"/>
    <p:sldId id="263" r:id="rId22"/>
    <p:sldId id="262" r:id="rId23"/>
    <p:sldId id="542" r:id="rId24"/>
    <p:sldId id="265" r:id="rId25"/>
    <p:sldId id="278" r:id="rId26"/>
    <p:sldId id="267" r:id="rId27"/>
    <p:sldId id="268" r:id="rId28"/>
    <p:sldId id="279" r:id="rId29"/>
    <p:sldId id="269" r:id="rId30"/>
    <p:sldId id="270" r:id="rId31"/>
    <p:sldId id="271" r:id="rId32"/>
    <p:sldId id="272" r:id="rId33"/>
    <p:sldId id="275" r:id="rId34"/>
    <p:sldId id="286" r:id="rId35"/>
    <p:sldId id="280" r:id="rId36"/>
    <p:sldId id="282" r:id="rId37"/>
    <p:sldId id="281" r:id="rId38"/>
    <p:sldId id="287" r:id="rId39"/>
    <p:sldId id="547" r:id="rId40"/>
    <p:sldId id="548" r:id="rId41"/>
    <p:sldId id="549" r:id="rId42"/>
    <p:sldId id="550" r:id="rId43"/>
    <p:sldId id="358" r:id="rId44"/>
    <p:sldId id="359" r:id="rId45"/>
    <p:sldId id="360" r:id="rId46"/>
    <p:sldId id="290" r:id="rId47"/>
    <p:sldId id="568" r:id="rId48"/>
    <p:sldId id="295" r:id="rId49"/>
    <p:sldId id="539" r:id="rId50"/>
    <p:sldId id="513" r:id="rId51"/>
    <p:sldId id="540" r:id="rId52"/>
    <p:sldId id="345" r:id="rId53"/>
    <p:sldId id="512" r:id="rId54"/>
    <p:sldId id="514" r:id="rId55"/>
    <p:sldId id="544" r:id="rId56"/>
    <p:sldId id="409" r:id="rId57"/>
    <p:sldId id="277" r:id="rId58"/>
    <p:sldId id="545" r:id="rId59"/>
    <p:sldId id="518" r:id="rId60"/>
    <p:sldId id="335" r:id="rId61"/>
    <p:sldId id="307" r:id="rId62"/>
    <p:sldId id="343" r:id="rId63"/>
    <p:sldId id="523" r:id="rId64"/>
    <p:sldId id="551" r:id="rId65"/>
    <p:sldId id="569" r:id="rId66"/>
    <p:sldId id="524" r:id="rId67"/>
    <p:sldId id="525" r:id="rId68"/>
    <p:sldId id="552" r:id="rId69"/>
    <p:sldId id="527" r:id="rId70"/>
    <p:sldId id="528" r:id="rId71"/>
    <p:sldId id="529" r:id="rId72"/>
    <p:sldId id="530" r:id="rId73"/>
    <p:sldId id="553" r:id="rId74"/>
    <p:sldId id="365" r:id="rId75"/>
    <p:sldId id="336" r:id="rId76"/>
    <p:sldId id="342" r:id="rId77"/>
    <p:sldId id="570" r:id="rId78"/>
    <p:sldId id="339" r:id="rId79"/>
    <p:sldId id="437" r:id="rId80"/>
    <p:sldId id="393" r:id="rId81"/>
    <p:sldId id="432" r:id="rId82"/>
    <p:sldId id="531" r:id="rId83"/>
    <p:sldId id="433" r:id="rId84"/>
    <p:sldId id="434" r:id="rId85"/>
    <p:sldId id="422" r:id="rId86"/>
    <p:sldId id="305" r:id="rId87"/>
    <p:sldId id="299" r:id="rId88"/>
    <p:sldId id="338" r:id="rId89"/>
    <p:sldId id="404" r:id="rId90"/>
    <p:sldId id="405" r:id="rId91"/>
    <p:sldId id="407" r:id="rId92"/>
    <p:sldId id="408" r:id="rId93"/>
    <p:sldId id="346" r:id="rId94"/>
    <p:sldId id="368" r:id="rId95"/>
    <p:sldId id="371" r:id="rId96"/>
    <p:sldId id="285" r:id="rId97"/>
    <p:sldId id="347" r:id="rId98"/>
    <p:sldId id="556" r:id="rId99"/>
    <p:sldId id="340" r:id="rId100"/>
    <p:sldId id="562" r:id="rId101"/>
    <p:sldId id="366" r:id="rId102"/>
    <p:sldId id="369" r:id="rId103"/>
    <p:sldId id="294" r:id="rId104"/>
    <p:sldId id="563" r:id="rId105"/>
    <p:sldId id="564" r:id="rId106"/>
    <p:sldId id="424" r:id="rId107"/>
    <p:sldId id="438" r:id="rId108"/>
    <p:sldId id="426" r:id="rId109"/>
    <p:sldId id="425" r:id="rId110"/>
    <p:sldId id="555" r:id="rId111"/>
    <p:sldId id="411" r:id="rId112"/>
    <p:sldId id="566" r:id="rId113"/>
    <p:sldId id="559" r:id="rId114"/>
    <p:sldId id="348" r:id="rId115"/>
    <p:sldId id="401" r:id="rId116"/>
    <p:sldId id="402" r:id="rId117"/>
    <p:sldId id="400" r:id="rId118"/>
    <p:sldId id="292" r:id="rId119"/>
    <p:sldId id="403" r:id="rId120"/>
    <p:sldId id="363" r:id="rId121"/>
    <p:sldId id="362" r:id="rId122"/>
    <p:sldId id="329" r:id="rId123"/>
    <p:sldId id="388" r:id="rId124"/>
    <p:sldId id="440" r:id="rId125"/>
    <p:sldId id="441" r:id="rId126"/>
    <p:sldId id="442" r:id="rId127"/>
    <p:sldId id="350" r:id="rId128"/>
    <p:sldId id="560" r:id="rId129"/>
    <p:sldId id="439" r:id="rId130"/>
    <p:sldId id="443" r:id="rId131"/>
    <p:sldId id="444" r:id="rId132"/>
    <p:sldId id="446" r:id="rId133"/>
    <p:sldId id="561" r:id="rId134"/>
    <p:sldId id="557" r:id="rId135"/>
    <p:sldId id="534" r:id="rId136"/>
    <p:sldId id="419" r:id="rId137"/>
    <p:sldId id="296" r:id="rId138"/>
    <p:sldId id="535" r:id="rId139"/>
    <p:sldId id="536" r:id="rId140"/>
    <p:sldId id="558" r:id="rId141"/>
    <p:sldId id="314" r:id="rId14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183F0F7-042B-4C9D-8767-C3FF1C28FC7B}">
          <p14:sldIdLst>
            <p14:sldId id="257"/>
            <p14:sldId id="322"/>
            <p14:sldId id="258"/>
            <p14:sldId id="516"/>
            <p14:sldId id="532"/>
            <p14:sldId id="533"/>
            <p14:sldId id="546"/>
            <p14:sldId id="256"/>
            <p14:sldId id="354"/>
            <p14:sldId id="302"/>
            <p14:sldId id="330"/>
            <p14:sldId id="331"/>
            <p14:sldId id="567"/>
            <p14:sldId id="541"/>
            <p14:sldId id="260"/>
            <p14:sldId id="259"/>
            <p14:sldId id="261"/>
            <p14:sldId id="263"/>
            <p14:sldId id="262"/>
            <p14:sldId id="542"/>
            <p14:sldId id="265"/>
            <p14:sldId id="278"/>
            <p14:sldId id="267"/>
            <p14:sldId id="268"/>
            <p14:sldId id="279"/>
            <p14:sldId id="269"/>
            <p14:sldId id="270"/>
            <p14:sldId id="271"/>
            <p14:sldId id="272"/>
            <p14:sldId id="275"/>
            <p14:sldId id="286"/>
            <p14:sldId id="280"/>
            <p14:sldId id="282"/>
            <p14:sldId id="281"/>
            <p14:sldId id="287"/>
            <p14:sldId id="547"/>
            <p14:sldId id="548"/>
            <p14:sldId id="549"/>
            <p14:sldId id="550"/>
            <p14:sldId id="358"/>
            <p14:sldId id="359"/>
            <p14:sldId id="360"/>
            <p14:sldId id="290"/>
            <p14:sldId id="568"/>
            <p14:sldId id="295"/>
            <p14:sldId id="539"/>
            <p14:sldId id="513"/>
            <p14:sldId id="540"/>
            <p14:sldId id="345"/>
            <p14:sldId id="512"/>
            <p14:sldId id="514"/>
            <p14:sldId id="544"/>
            <p14:sldId id="409"/>
            <p14:sldId id="277"/>
            <p14:sldId id="545"/>
            <p14:sldId id="518"/>
            <p14:sldId id="335"/>
            <p14:sldId id="307"/>
            <p14:sldId id="343"/>
            <p14:sldId id="523"/>
            <p14:sldId id="551"/>
            <p14:sldId id="569"/>
            <p14:sldId id="524"/>
            <p14:sldId id="525"/>
            <p14:sldId id="552"/>
            <p14:sldId id="527"/>
            <p14:sldId id="528"/>
            <p14:sldId id="529"/>
            <p14:sldId id="530"/>
            <p14:sldId id="553"/>
            <p14:sldId id="365"/>
            <p14:sldId id="336"/>
            <p14:sldId id="342"/>
            <p14:sldId id="570"/>
            <p14:sldId id="339"/>
            <p14:sldId id="437"/>
            <p14:sldId id="393"/>
            <p14:sldId id="432"/>
            <p14:sldId id="531"/>
            <p14:sldId id="433"/>
            <p14:sldId id="434"/>
            <p14:sldId id="422"/>
            <p14:sldId id="305"/>
            <p14:sldId id="299"/>
            <p14:sldId id="338"/>
            <p14:sldId id="404"/>
            <p14:sldId id="405"/>
            <p14:sldId id="407"/>
            <p14:sldId id="408"/>
            <p14:sldId id="346"/>
            <p14:sldId id="368"/>
            <p14:sldId id="371"/>
            <p14:sldId id="285"/>
            <p14:sldId id="347"/>
            <p14:sldId id="556"/>
            <p14:sldId id="340"/>
            <p14:sldId id="562"/>
            <p14:sldId id="366"/>
            <p14:sldId id="369"/>
            <p14:sldId id="294"/>
            <p14:sldId id="563"/>
            <p14:sldId id="564"/>
            <p14:sldId id="424"/>
            <p14:sldId id="438"/>
            <p14:sldId id="426"/>
            <p14:sldId id="425"/>
            <p14:sldId id="555"/>
            <p14:sldId id="411"/>
            <p14:sldId id="566"/>
            <p14:sldId id="559"/>
            <p14:sldId id="348"/>
            <p14:sldId id="401"/>
            <p14:sldId id="402"/>
            <p14:sldId id="400"/>
            <p14:sldId id="292"/>
            <p14:sldId id="403"/>
            <p14:sldId id="363"/>
            <p14:sldId id="362"/>
            <p14:sldId id="329"/>
            <p14:sldId id="388"/>
            <p14:sldId id="440"/>
            <p14:sldId id="441"/>
            <p14:sldId id="442"/>
            <p14:sldId id="350"/>
            <p14:sldId id="560"/>
            <p14:sldId id="439"/>
            <p14:sldId id="443"/>
            <p14:sldId id="444"/>
            <p14:sldId id="446"/>
            <p14:sldId id="561"/>
            <p14:sldId id="557"/>
            <p14:sldId id="534"/>
            <p14:sldId id="419"/>
            <p14:sldId id="296"/>
            <p14:sldId id="535"/>
            <p14:sldId id="536"/>
            <p14:sldId id="558"/>
            <p14:sldId id="31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F346F-82EA-4E98-8E8A-03A6E5B842EC}" v="258" dt="2021-07-30T16:52:18.06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89655" autoAdjust="0"/>
  </p:normalViewPr>
  <p:slideViewPr>
    <p:cSldViewPr snapToGrid="0">
      <p:cViewPr varScale="1">
        <p:scale>
          <a:sx n="82" d="100"/>
          <a:sy n="82" d="100"/>
        </p:scale>
        <p:origin x="514" y="58"/>
      </p:cViewPr>
      <p:guideLst/>
    </p:cSldViewPr>
  </p:slideViewPr>
  <p:outlineViewPr>
    <p:cViewPr>
      <p:scale>
        <a:sx n="33" d="100"/>
        <a:sy n="33" d="100"/>
      </p:scale>
      <p:origin x="0" y="-11706"/>
    </p:cViewPr>
  </p:outlineViewPr>
  <p:notesTextViewPr>
    <p:cViewPr>
      <p:scale>
        <a:sx n="1" d="1"/>
        <a:sy n="1" d="1"/>
      </p:scale>
      <p:origin x="0" y="0"/>
    </p:cViewPr>
  </p:notesTextViewPr>
  <p:sorterViewPr>
    <p:cViewPr>
      <p:scale>
        <a:sx n="75" d="100"/>
        <a:sy n="75" d="100"/>
      </p:scale>
      <p:origin x="0" y="-9010"/>
    </p:cViewPr>
  </p:sorterViewPr>
  <p:notesViewPr>
    <p:cSldViewPr snapToGrid="0">
      <p:cViewPr varScale="1">
        <p:scale>
          <a:sx n="65" d="100"/>
          <a:sy n="65" d="100"/>
        </p:scale>
        <p:origin x="2388" y="6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microsoft.com/office/2015/10/relationships/revisionInfo" Target="revisionInfo.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notesMaster" Target="notesMasters/notesMaster1.xml"/><Relationship Id="rId14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handoutMaster" Target="handoutMasters/handoutMaster1.xml"/><Relationship Id="rId90" Type="http://schemas.openxmlformats.org/officeDocument/2006/relationships/slide" Target="slides/slide86.xml"/></Relationships>
</file>

<file path=ppt/charts/_rels/chart1.xml.rels><?xml version="1.0" encoding="UTF-8" standalone="yes"?>
<Relationships xmlns="http://schemas.openxmlformats.org/package/2006/relationships"><Relationship Id="rId3" Type="http://schemas.openxmlformats.org/officeDocument/2006/relationships/oleObject" Target="file:///\\Users\juliegarcia%201\Documents\nmpsia%2010%20year%207-1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charts!$A$4</c:f>
              <c:strCache>
                <c:ptCount val="1"/>
                <c:pt idx="0">
                  <c:v>Sum of Total Incurred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charts!$B$3:$J$3</c:f>
              <c:strCache>
                <c:ptCount val="9"/>
                <c:pt idx="0">
                  <c:v>2011-2012</c:v>
                </c:pt>
                <c:pt idx="1">
                  <c:v>2012-2013</c:v>
                </c:pt>
                <c:pt idx="2">
                  <c:v>2013-2014</c:v>
                </c:pt>
                <c:pt idx="3">
                  <c:v>2014-2015</c:v>
                </c:pt>
                <c:pt idx="4">
                  <c:v>2015-2016</c:v>
                </c:pt>
                <c:pt idx="5">
                  <c:v>2016-2017</c:v>
                </c:pt>
                <c:pt idx="6">
                  <c:v>2017-2018</c:v>
                </c:pt>
                <c:pt idx="7">
                  <c:v>2018-2019</c:v>
                </c:pt>
                <c:pt idx="8">
                  <c:v>2019-2020</c:v>
                </c:pt>
              </c:strCache>
            </c:strRef>
          </c:cat>
          <c:val>
            <c:numRef>
              <c:f>charts!$B$4:$J$4</c:f>
              <c:numCache>
                <c:formatCode>"$"#,##0</c:formatCode>
                <c:ptCount val="9"/>
                <c:pt idx="0">
                  <c:v>1910231.79</c:v>
                </c:pt>
                <c:pt idx="1">
                  <c:v>1619313.28</c:v>
                </c:pt>
                <c:pt idx="2">
                  <c:v>1431332.7100000002</c:v>
                </c:pt>
                <c:pt idx="3">
                  <c:v>1215681.58</c:v>
                </c:pt>
                <c:pt idx="4">
                  <c:v>2224723.14</c:v>
                </c:pt>
                <c:pt idx="5">
                  <c:v>5854111.2599999998</c:v>
                </c:pt>
                <c:pt idx="6">
                  <c:v>2062169.05</c:v>
                </c:pt>
                <c:pt idx="7">
                  <c:v>9353923.5199999996</c:v>
                </c:pt>
                <c:pt idx="8">
                  <c:v>450673.04</c:v>
                </c:pt>
              </c:numCache>
            </c:numRef>
          </c:val>
          <c:extLst>
            <c:ext xmlns:c16="http://schemas.microsoft.com/office/drawing/2014/chart" uri="{C3380CC4-5D6E-409C-BE32-E72D297353CC}">
              <c16:uniqueId val="{00000000-6AEC-EE43-BDBB-B661786E3966}"/>
            </c:ext>
          </c:extLst>
        </c:ser>
        <c:dLbls>
          <c:showLegendKey val="0"/>
          <c:showVal val="0"/>
          <c:showCatName val="0"/>
          <c:showSerName val="0"/>
          <c:showPercent val="0"/>
          <c:showBubbleSize val="0"/>
        </c:dLbls>
        <c:gapWidth val="150"/>
        <c:axId val="1507469744"/>
        <c:axId val="1507696080"/>
      </c:barChart>
      <c:lineChart>
        <c:grouping val="standard"/>
        <c:varyColors val="0"/>
        <c:ser>
          <c:idx val="1"/>
          <c:order val="1"/>
          <c:tx>
            <c:strRef>
              <c:f>charts!$A$5</c:f>
              <c:strCache>
                <c:ptCount val="1"/>
                <c:pt idx="0">
                  <c:v>Count of Total Incurred</c:v>
                </c:pt>
              </c:strCache>
            </c:strRef>
          </c:tx>
          <c:spPr>
            <a:ln w="28575" cap="rnd">
              <a:solidFill>
                <a:schemeClr val="accent2"/>
              </a:solidFill>
              <a:round/>
            </a:ln>
            <a:effectLst/>
          </c:spPr>
          <c:marker>
            <c:symbol val="none"/>
          </c:marker>
          <c:dLbls>
            <c:dLbl>
              <c:idx val="1"/>
              <c:layout>
                <c:manualLayout>
                  <c:x val="-2.7325959661678619E-2"/>
                  <c:y val="1.3282732447817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EC-EE43-BDBB-B661786E3966}"/>
                </c:ext>
              </c:extLst>
            </c:dLbl>
            <c:dLbl>
              <c:idx val="7"/>
              <c:layout>
                <c:manualLayout>
                  <c:x val="1.8217306441118967E-2"/>
                  <c:y val="1.897533206831119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EC-EE43-BDBB-B661786E39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charts!$B$3:$J$3</c:f>
              <c:strCache>
                <c:ptCount val="9"/>
                <c:pt idx="0">
                  <c:v>2011-2012</c:v>
                </c:pt>
                <c:pt idx="1">
                  <c:v>2012-2013</c:v>
                </c:pt>
                <c:pt idx="2">
                  <c:v>2013-2014</c:v>
                </c:pt>
                <c:pt idx="3">
                  <c:v>2014-2015</c:v>
                </c:pt>
                <c:pt idx="4">
                  <c:v>2015-2016</c:v>
                </c:pt>
                <c:pt idx="5">
                  <c:v>2016-2017</c:v>
                </c:pt>
                <c:pt idx="6">
                  <c:v>2017-2018</c:v>
                </c:pt>
                <c:pt idx="7">
                  <c:v>2018-2019</c:v>
                </c:pt>
                <c:pt idx="8">
                  <c:v>2019-2020</c:v>
                </c:pt>
              </c:strCache>
            </c:strRef>
          </c:cat>
          <c:val>
            <c:numRef>
              <c:f>charts!$B$5:$J$5</c:f>
              <c:numCache>
                <c:formatCode>General</c:formatCode>
                <c:ptCount val="9"/>
                <c:pt idx="0">
                  <c:v>13</c:v>
                </c:pt>
                <c:pt idx="1">
                  <c:v>6</c:v>
                </c:pt>
                <c:pt idx="2">
                  <c:v>5</c:v>
                </c:pt>
                <c:pt idx="3">
                  <c:v>9</c:v>
                </c:pt>
                <c:pt idx="4">
                  <c:v>11</c:v>
                </c:pt>
                <c:pt idx="5">
                  <c:v>14</c:v>
                </c:pt>
                <c:pt idx="6">
                  <c:v>9</c:v>
                </c:pt>
                <c:pt idx="7">
                  <c:v>11</c:v>
                </c:pt>
                <c:pt idx="8">
                  <c:v>3</c:v>
                </c:pt>
              </c:numCache>
            </c:numRef>
          </c:val>
          <c:smooth val="0"/>
          <c:extLst>
            <c:ext xmlns:c16="http://schemas.microsoft.com/office/drawing/2014/chart" uri="{C3380CC4-5D6E-409C-BE32-E72D297353CC}">
              <c16:uniqueId val="{00000003-6AEC-EE43-BDBB-B661786E3966}"/>
            </c:ext>
          </c:extLst>
        </c:ser>
        <c:dLbls>
          <c:showLegendKey val="0"/>
          <c:showVal val="0"/>
          <c:showCatName val="0"/>
          <c:showSerName val="0"/>
          <c:showPercent val="0"/>
          <c:showBubbleSize val="0"/>
        </c:dLbls>
        <c:marker val="1"/>
        <c:smooth val="0"/>
        <c:axId val="1507111680"/>
        <c:axId val="1507185088"/>
      </c:lineChart>
      <c:catAx>
        <c:axId val="150746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7696080"/>
        <c:crosses val="autoZero"/>
        <c:auto val="1"/>
        <c:lblAlgn val="ctr"/>
        <c:lblOffset val="100"/>
        <c:noMultiLvlLbl val="0"/>
      </c:catAx>
      <c:valAx>
        <c:axId val="150769608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7469744"/>
        <c:crosses val="autoZero"/>
        <c:crossBetween val="between"/>
      </c:valAx>
      <c:valAx>
        <c:axId val="1507185088"/>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7111680"/>
        <c:crosses val="max"/>
        <c:crossBetween val="between"/>
      </c:valAx>
      <c:catAx>
        <c:axId val="1507111680"/>
        <c:scaling>
          <c:orientation val="minMax"/>
        </c:scaling>
        <c:delete val="1"/>
        <c:axPos val="b"/>
        <c:numFmt formatCode="General" sourceLinked="1"/>
        <c:majorTickMark val="none"/>
        <c:minorTickMark val="none"/>
        <c:tickLblPos val="nextTo"/>
        <c:crossAx val="150718508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79121555118109"/>
          <c:y val="0.20339277387403323"/>
          <c:w val="0.5216051919291339"/>
          <c:h val="0.71758682293681009"/>
        </c:manualLayout>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84E-4719-8188-06327D001BF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84E-4719-8188-06327D001BF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84E-4719-8188-06327D001BF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84E-4719-8188-06327D001BF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Procurement</c:v>
                </c:pt>
                <c:pt idx="1">
                  <c:v>Ancillary</c:v>
                </c:pt>
                <c:pt idx="2">
                  <c:v>Other</c:v>
                </c:pt>
              </c:strCache>
            </c:strRef>
          </c:cat>
          <c:val>
            <c:numRef>
              <c:f>Sheet1!$B$2:$B$5</c:f>
              <c:numCache>
                <c:formatCode>General</c:formatCode>
                <c:ptCount val="4"/>
                <c:pt idx="0">
                  <c:v>88</c:v>
                </c:pt>
                <c:pt idx="1">
                  <c:v>10</c:v>
                </c:pt>
                <c:pt idx="2">
                  <c:v>2</c:v>
                </c:pt>
              </c:numCache>
            </c:numRef>
          </c:val>
          <c:extLst>
            <c:ext xmlns:c16="http://schemas.microsoft.com/office/drawing/2014/chart" uri="{C3380CC4-5D6E-409C-BE32-E72D297353CC}">
              <c16:uniqueId val="{00000000-6EEB-4D77-BD72-D0D0CE4C180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3163" tIns="46583" rIns="93163" bIns="46583" rtlCol="0"/>
          <a:lstStyle>
            <a:lvl1pPr algn="l">
              <a:defRPr sz="1200"/>
            </a:lvl1pPr>
          </a:lstStyle>
          <a:p>
            <a:endParaRPr/>
          </a:p>
        </p:txBody>
      </p:sp>
      <p:sp>
        <p:nvSpPr>
          <p:cNvPr id="3" name="Date Placeholder 2"/>
          <p:cNvSpPr>
            <a:spLocks noGrp="1"/>
          </p:cNvSpPr>
          <p:nvPr>
            <p:ph type="dt" sz="quarter" idx="1"/>
          </p:nvPr>
        </p:nvSpPr>
        <p:spPr>
          <a:xfrm>
            <a:off x="3970940" y="0"/>
            <a:ext cx="3037840" cy="466434"/>
          </a:xfrm>
          <a:prstGeom prst="rect">
            <a:avLst/>
          </a:prstGeom>
        </p:spPr>
        <p:txBody>
          <a:bodyPr vert="horz" lIns="93163" tIns="46583" rIns="93163" bIns="46583" rtlCol="0"/>
          <a:lstStyle>
            <a:lvl1pPr algn="r">
              <a:defRPr sz="1200"/>
            </a:lvl1pPr>
          </a:lstStyle>
          <a:p>
            <a:fld id="{03A45BA1-980A-4507-BE5A-5C1E7C2FFD8F}" type="datetimeFigureOut">
              <a:rPr lang="en-US"/>
              <a:t>7/30/2021</a:t>
            </a:fld>
            <a:endParaRPr/>
          </a:p>
        </p:txBody>
      </p:sp>
      <p:sp>
        <p:nvSpPr>
          <p:cNvPr id="4" name="Footer Placeholder 3"/>
          <p:cNvSpPr>
            <a:spLocks noGrp="1"/>
          </p:cNvSpPr>
          <p:nvPr>
            <p:ph type="ftr" sz="quarter" idx="2"/>
          </p:nvPr>
        </p:nvSpPr>
        <p:spPr>
          <a:xfrm>
            <a:off x="1" y="8829970"/>
            <a:ext cx="3037840" cy="466433"/>
          </a:xfrm>
          <a:prstGeom prst="rect">
            <a:avLst/>
          </a:prstGeom>
        </p:spPr>
        <p:txBody>
          <a:bodyPr vert="horz" lIns="93163" tIns="46583" rIns="93163" bIns="46583" rtlCol="0" anchor="b"/>
          <a:lstStyle>
            <a:lvl1pPr algn="l">
              <a:defRPr sz="1200"/>
            </a:lvl1pPr>
          </a:lstStyle>
          <a:p>
            <a:endParaRPr/>
          </a:p>
        </p:txBody>
      </p:sp>
      <p:sp>
        <p:nvSpPr>
          <p:cNvPr id="5" name="Slide Number Placeholder 4"/>
          <p:cNvSpPr>
            <a:spLocks noGrp="1"/>
          </p:cNvSpPr>
          <p:nvPr>
            <p:ph type="sldNum" sz="quarter" idx="3"/>
          </p:nvPr>
        </p:nvSpPr>
        <p:spPr>
          <a:xfrm>
            <a:off x="3970940" y="8829970"/>
            <a:ext cx="3037840" cy="466433"/>
          </a:xfrm>
          <a:prstGeom prst="rect">
            <a:avLst/>
          </a:prstGeom>
        </p:spPr>
        <p:txBody>
          <a:bodyPr vert="horz" lIns="93163" tIns="46583" rIns="93163" bIns="46583"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3163" tIns="46583" rIns="93163" bIns="46583" rtlCol="0"/>
          <a:lstStyle>
            <a:lvl1pPr algn="l">
              <a:defRPr sz="1200"/>
            </a:lvl1pPr>
          </a:lstStyle>
          <a:p>
            <a:endParaRPr/>
          </a:p>
        </p:txBody>
      </p:sp>
      <p:sp>
        <p:nvSpPr>
          <p:cNvPr id="3" name="Date Placeholder 2"/>
          <p:cNvSpPr>
            <a:spLocks noGrp="1"/>
          </p:cNvSpPr>
          <p:nvPr>
            <p:ph type="dt" idx="1"/>
          </p:nvPr>
        </p:nvSpPr>
        <p:spPr>
          <a:xfrm>
            <a:off x="3970940" y="0"/>
            <a:ext cx="3037840" cy="466434"/>
          </a:xfrm>
          <a:prstGeom prst="rect">
            <a:avLst/>
          </a:prstGeom>
        </p:spPr>
        <p:txBody>
          <a:bodyPr vert="horz" lIns="93163" tIns="46583" rIns="93163" bIns="46583" rtlCol="0"/>
          <a:lstStyle>
            <a:lvl1pPr algn="r">
              <a:defRPr sz="1200"/>
            </a:lvl1pPr>
          </a:lstStyle>
          <a:p>
            <a:fld id="{85A3416D-7FED-43BC-AA7C-D92DBA01ED64}" type="datetimeFigureOut">
              <a:rPr lang="en-US"/>
              <a:t>7/30/2021</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3" rIns="93163" bIns="46583" rtlCol="0" anchor="ctr"/>
          <a:lstStyle/>
          <a:p>
            <a:endParaRPr/>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3163" tIns="46583" rIns="93163" bIns="46583"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1" y="8829970"/>
            <a:ext cx="3037840" cy="466433"/>
          </a:xfrm>
          <a:prstGeom prst="rect">
            <a:avLst/>
          </a:prstGeom>
        </p:spPr>
        <p:txBody>
          <a:bodyPr vert="horz" lIns="93163" tIns="46583" rIns="93163" bIns="46583" rtlCol="0" anchor="b"/>
          <a:lstStyle>
            <a:lvl1pPr algn="l">
              <a:defRPr sz="1200"/>
            </a:lvl1pPr>
          </a:lstStyle>
          <a:p>
            <a:endParaRPr/>
          </a:p>
        </p:txBody>
      </p:sp>
      <p:sp>
        <p:nvSpPr>
          <p:cNvPr id="7" name="Slide Number Placeholder 6"/>
          <p:cNvSpPr>
            <a:spLocks noGrp="1"/>
          </p:cNvSpPr>
          <p:nvPr>
            <p:ph type="sldNum" sz="quarter" idx="5"/>
          </p:nvPr>
        </p:nvSpPr>
        <p:spPr>
          <a:xfrm>
            <a:off x="3970940" y="8829970"/>
            <a:ext cx="3037840" cy="466433"/>
          </a:xfrm>
          <a:prstGeom prst="rect">
            <a:avLst/>
          </a:prstGeom>
        </p:spPr>
        <p:txBody>
          <a:bodyPr vert="horz" lIns="93163" tIns="46583" rIns="93163" bIns="46583"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a:t>
            </a:fld>
            <a:endParaRPr lang="en-US"/>
          </a:p>
        </p:txBody>
      </p:sp>
    </p:spTree>
    <p:extLst>
      <p:ext uri="{BB962C8B-B14F-4D97-AF65-F5344CB8AC3E}">
        <p14:creationId xmlns:p14="http://schemas.microsoft.com/office/powerpoint/2010/main" val="1631801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a:t>
            </a:fld>
            <a:endParaRPr lang="en-US"/>
          </a:p>
        </p:txBody>
      </p:sp>
    </p:spTree>
    <p:extLst>
      <p:ext uri="{BB962C8B-B14F-4D97-AF65-F5344CB8AC3E}">
        <p14:creationId xmlns:p14="http://schemas.microsoft.com/office/powerpoint/2010/main" val="3033152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t>3</a:t>
            </a:fld>
            <a:endParaRPr lang="en-US"/>
          </a:p>
        </p:txBody>
      </p:sp>
    </p:spTree>
    <p:extLst>
      <p:ext uri="{BB962C8B-B14F-4D97-AF65-F5344CB8AC3E}">
        <p14:creationId xmlns:p14="http://schemas.microsoft.com/office/powerpoint/2010/main" val="21899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4</a:t>
            </a:fld>
            <a:endParaRPr lang="en-US"/>
          </a:p>
        </p:txBody>
      </p:sp>
    </p:spTree>
    <p:extLst>
      <p:ext uri="{BB962C8B-B14F-4D97-AF65-F5344CB8AC3E}">
        <p14:creationId xmlns:p14="http://schemas.microsoft.com/office/powerpoint/2010/main" val="61426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5</a:t>
            </a:fld>
            <a:endParaRPr lang="en-US"/>
          </a:p>
        </p:txBody>
      </p:sp>
    </p:spTree>
    <p:extLst>
      <p:ext uri="{BB962C8B-B14F-4D97-AF65-F5344CB8AC3E}">
        <p14:creationId xmlns:p14="http://schemas.microsoft.com/office/powerpoint/2010/main" val="290273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6</a:t>
            </a:fld>
            <a:endParaRPr lang="en-US"/>
          </a:p>
        </p:txBody>
      </p:sp>
    </p:spTree>
    <p:extLst>
      <p:ext uri="{BB962C8B-B14F-4D97-AF65-F5344CB8AC3E}">
        <p14:creationId xmlns:p14="http://schemas.microsoft.com/office/powerpoint/2010/main" val="2572305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7</a:t>
            </a:fld>
            <a:endParaRPr lang="en-US"/>
          </a:p>
        </p:txBody>
      </p:sp>
    </p:spTree>
    <p:extLst>
      <p:ext uri="{BB962C8B-B14F-4D97-AF65-F5344CB8AC3E}">
        <p14:creationId xmlns:p14="http://schemas.microsoft.com/office/powerpoint/2010/main" val="1264022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8</a:t>
            </a:fld>
            <a:endParaRPr lang="en-US"/>
          </a:p>
        </p:txBody>
      </p:sp>
    </p:spTree>
    <p:extLst>
      <p:ext uri="{BB962C8B-B14F-4D97-AF65-F5344CB8AC3E}">
        <p14:creationId xmlns:p14="http://schemas.microsoft.com/office/powerpoint/2010/main" val="1119565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a:t>
            </a:fld>
            <a:endParaRPr lang="en-US"/>
          </a:p>
        </p:txBody>
      </p:sp>
    </p:spTree>
    <p:extLst>
      <p:ext uri="{BB962C8B-B14F-4D97-AF65-F5344CB8AC3E}">
        <p14:creationId xmlns:p14="http://schemas.microsoft.com/office/powerpoint/2010/main" val="3497872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1D02AA-3890-4E37-940A-2A94DE271F75}" type="slidenum">
              <a:rPr lang="en-US" smtClean="0"/>
              <a:pPr/>
              <a:t>10</a:t>
            </a:fld>
            <a:endParaRPr lang="en-US" dirty="0"/>
          </a:p>
        </p:txBody>
      </p:sp>
    </p:spTree>
    <p:extLst>
      <p:ext uri="{BB962C8B-B14F-4D97-AF65-F5344CB8AC3E}">
        <p14:creationId xmlns:p14="http://schemas.microsoft.com/office/powerpoint/2010/main" val="3422621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11</a:t>
            </a:fld>
            <a:endParaRPr lang="en-US"/>
          </a:p>
        </p:txBody>
      </p:sp>
    </p:spTree>
    <p:extLst>
      <p:ext uri="{BB962C8B-B14F-4D97-AF65-F5344CB8AC3E}">
        <p14:creationId xmlns:p14="http://schemas.microsoft.com/office/powerpoint/2010/main" val="1906637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a:t>
            </a:fld>
            <a:endParaRPr lang="en-US"/>
          </a:p>
        </p:txBody>
      </p:sp>
    </p:spTree>
    <p:extLst>
      <p:ext uri="{BB962C8B-B14F-4D97-AF65-F5344CB8AC3E}">
        <p14:creationId xmlns:p14="http://schemas.microsoft.com/office/powerpoint/2010/main" val="2534312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13</a:t>
            </a:fld>
            <a:endParaRPr lang="en-US"/>
          </a:p>
        </p:txBody>
      </p:sp>
    </p:spTree>
    <p:extLst>
      <p:ext uri="{BB962C8B-B14F-4D97-AF65-F5344CB8AC3E}">
        <p14:creationId xmlns:p14="http://schemas.microsoft.com/office/powerpoint/2010/main" val="2826667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14</a:t>
            </a:fld>
            <a:endParaRPr lang="en-US"/>
          </a:p>
        </p:txBody>
      </p:sp>
    </p:spTree>
    <p:extLst>
      <p:ext uri="{BB962C8B-B14F-4D97-AF65-F5344CB8AC3E}">
        <p14:creationId xmlns:p14="http://schemas.microsoft.com/office/powerpoint/2010/main" val="2108446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15</a:t>
            </a:fld>
            <a:endParaRPr lang="en-US"/>
          </a:p>
        </p:txBody>
      </p:sp>
    </p:spTree>
    <p:extLst>
      <p:ext uri="{BB962C8B-B14F-4D97-AF65-F5344CB8AC3E}">
        <p14:creationId xmlns:p14="http://schemas.microsoft.com/office/powerpoint/2010/main" val="2830297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16</a:t>
            </a:fld>
            <a:endParaRPr lang="en-US"/>
          </a:p>
        </p:txBody>
      </p:sp>
    </p:spTree>
    <p:extLst>
      <p:ext uri="{BB962C8B-B14F-4D97-AF65-F5344CB8AC3E}">
        <p14:creationId xmlns:p14="http://schemas.microsoft.com/office/powerpoint/2010/main" val="3571860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17</a:t>
            </a:fld>
            <a:endParaRPr lang="en-US"/>
          </a:p>
        </p:txBody>
      </p:sp>
    </p:spTree>
    <p:extLst>
      <p:ext uri="{BB962C8B-B14F-4D97-AF65-F5344CB8AC3E}">
        <p14:creationId xmlns:p14="http://schemas.microsoft.com/office/powerpoint/2010/main" val="2743480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18</a:t>
            </a:fld>
            <a:endParaRPr lang="en-US"/>
          </a:p>
        </p:txBody>
      </p:sp>
    </p:spTree>
    <p:extLst>
      <p:ext uri="{BB962C8B-B14F-4D97-AF65-F5344CB8AC3E}">
        <p14:creationId xmlns:p14="http://schemas.microsoft.com/office/powerpoint/2010/main" val="282118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19</a:t>
            </a:fld>
            <a:endParaRPr lang="en-US"/>
          </a:p>
        </p:txBody>
      </p:sp>
    </p:spTree>
    <p:extLst>
      <p:ext uri="{BB962C8B-B14F-4D97-AF65-F5344CB8AC3E}">
        <p14:creationId xmlns:p14="http://schemas.microsoft.com/office/powerpoint/2010/main" val="3428993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20</a:t>
            </a:fld>
            <a:endParaRPr lang="en-US"/>
          </a:p>
        </p:txBody>
      </p:sp>
    </p:spTree>
    <p:extLst>
      <p:ext uri="{BB962C8B-B14F-4D97-AF65-F5344CB8AC3E}">
        <p14:creationId xmlns:p14="http://schemas.microsoft.com/office/powerpoint/2010/main" val="154165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21</a:t>
            </a:fld>
            <a:endParaRPr lang="en-US"/>
          </a:p>
        </p:txBody>
      </p:sp>
    </p:spTree>
    <p:extLst>
      <p:ext uri="{BB962C8B-B14F-4D97-AF65-F5344CB8AC3E}">
        <p14:creationId xmlns:p14="http://schemas.microsoft.com/office/powerpoint/2010/main" val="2483981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22</a:t>
            </a:fld>
            <a:endParaRPr lang="en-US"/>
          </a:p>
        </p:txBody>
      </p:sp>
    </p:spTree>
    <p:extLst>
      <p:ext uri="{BB962C8B-B14F-4D97-AF65-F5344CB8AC3E}">
        <p14:creationId xmlns:p14="http://schemas.microsoft.com/office/powerpoint/2010/main" val="1107825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23</a:t>
            </a:fld>
            <a:endParaRPr lang="en-US"/>
          </a:p>
        </p:txBody>
      </p:sp>
    </p:spTree>
    <p:extLst>
      <p:ext uri="{BB962C8B-B14F-4D97-AF65-F5344CB8AC3E}">
        <p14:creationId xmlns:p14="http://schemas.microsoft.com/office/powerpoint/2010/main" val="3837044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24</a:t>
            </a:fld>
            <a:endParaRPr lang="en-US"/>
          </a:p>
        </p:txBody>
      </p:sp>
    </p:spTree>
    <p:extLst>
      <p:ext uri="{BB962C8B-B14F-4D97-AF65-F5344CB8AC3E}">
        <p14:creationId xmlns:p14="http://schemas.microsoft.com/office/powerpoint/2010/main" val="2527004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25</a:t>
            </a:fld>
            <a:endParaRPr lang="en-US"/>
          </a:p>
        </p:txBody>
      </p:sp>
    </p:spTree>
    <p:extLst>
      <p:ext uri="{BB962C8B-B14F-4D97-AF65-F5344CB8AC3E}">
        <p14:creationId xmlns:p14="http://schemas.microsoft.com/office/powerpoint/2010/main" val="964138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26</a:t>
            </a:fld>
            <a:endParaRPr lang="en-US"/>
          </a:p>
        </p:txBody>
      </p:sp>
    </p:spTree>
    <p:extLst>
      <p:ext uri="{BB962C8B-B14F-4D97-AF65-F5344CB8AC3E}">
        <p14:creationId xmlns:p14="http://schemas.microsoft.com/office/powerpoint/2010/main" val="3070496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27</a:t>
            </a:fld>
            <a:endParaRPr lang="en-US"/>
          </a:p>
        </p:txBody>
      </p:sp>
    </p:spTree>
    <p:extLst>
      <p:ext uri="{BB962C8B-B14F-4D97-AF65-F5344CB8AC3E}">
        <p14:creationId xmlns:p14="http://schemas.microsoft.com/office/powerpoint/2010/main" val="12862354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28</a:t>
            </a:fld>
            <a:endParaRPr lang="en-US"/>
          </a:p>
        </p:txBody>
      </p:sp>
    </p:spTree>
    <p:extLst>
      <p:ext uri="{BB962C8B-B14F-4D97-AF65-F5344CB8AC3E}">
        <p14:creationId xmlns:p14="http://schemas.microsoft.com/office/powerpoint/2010/main" val="4035277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29</a:t>
            </a:fld>
            <a:endParaRPr lang="en-US"/>
          </a:p>
        </p:txBody>
      </p:sp>
    </p:spTree>
    <p:extLst>
      <p:ext uri="{BB962C8B-B14F-4D97-AF65-F5344CB8AC3E}">
        <p14:creationId xmlns:p14="http://schemas.microsoft.com/office/powerpoint/2010/main" val="3011891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30</a:t>
            </a:fld>
            <a:endParaRPr lang="en-US"/>
          </a:p>
        </p:txBody>
      </p:sp>
    </p:spTree>
    <p:extLst>
      <p:ext uri="{BB962C8B-B14F-4D97-AF65-F5344CB8AC3E}">
        <p14:creationId xmlns:p14="http://schemas.microsoft.com/office/powerpoint/2010/main" val="41049509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31</a:t>
            </a:fld>
            <a:endParaRPr lang="en-US"/>
          </a:p>
        </p:txBody>
      </p:sp>
    </p:spTree>
    <p:extLst>
      <p:ext uri="{BB962C8B-B14F-4D97-AF65-F5344CB8AC3E}">
        <p14:creationId xmlns:p14="http://schemas.microsoft.com/office/powerpoint/2010/main" val="2511587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32</a:t>
            </a:fld>
            <a:endParaRPr lang="en-US"/>
          </a:p>
        </p:txBody>
      </p:sp>
    </p:spTree>
    <p:extLst>
      <p:ext uri="{BB962C8B-B14F-4D97-AF65-F5344CB8AC3E}">
        <p14:creationId xmlns:p14="http://schemas.microsoft.com/office/powerpoint/2010/main" val="1271153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33</a:t>
            </a:fld>
            <a:endParaRPr lang="en-US"/>
          </a:p>
        </p:txBody>
      </p:sp>
    </p:spTree>
    <p:extLst>
      <p:ext uri="{BB962C8B-B14F-4D97-AF65-F5344CB8AC3E}">
        <p14:creationId xmlns:p14="http://schemas.microsoft.com/office/powerpoint/2010/main" val="27238881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34</a:t>
            </a:fld>
            <a:endParaRPr lang="en-US"/>
          </a:p>
        </p:txBody>
      </p:sp>
    </p:spTree>
    <p:extLst>
      <p:ext uri="{BB962C8B-B14F-4D97-AF65-F5344CB8AC3E}">
        <p14:creationId xmlns:p14="http://schemas.microsoft.com/office/powerpoint/2010/main" val="38422520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35</a:t>
            </a:fld>
            <a:endParaRPr lang="en-US"/>
          </a:p>
        </p:txBody>
      </p:sp>
    </p:spTree>
    <p:extLst>
      <p:ext uri="{BB962C8B-B14F-4D97-AF65-F5344CB8AC3E}">
        <p14:creationId xmlns:p14="http://schemas.microsoft.com/office/powerpoint/2010/main" val="18725751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36</a:t>
            </a:fld>
            <a:endParaRPr lang="en-US"/>
          </a:p>
        </p:txBody>
      </p:sp>
    </p:spTree>
    <p:extLst>
      <p:ext uri="{BB962C8B-B14F-4D97-AF65-F5344CB8AC3E}">
        <p14:creationId xmlns:p14="http://schemas.microsoft.com/office/powerpoint/2010/main" val="41558698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37</a:t>
            </a:fld>
            <a:endParaRPr lang="en-US"/>
          </a:p>
        </p:txBody>
      </p:sp>
    </p:spTree>
    <p:extLst>
      <p:ext uri="{BB962C8B-B14F-4D97-AF65-F5344CB8AC3E}">
        <p14:creationId xmlns:p14="http://schemas.microsoft.com/office/powerpoint/2010/main" val="15622448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38</a:t>
            </a:fld>
            <a:endParaRPr lang="en-US"/>
          </a:p>
        </p:txBody>
      </p:sp>
    </p:spTree>
    <p:extLst>
      <p:ext uri="{BB962C8B-B14F-4D97-AF65-F5344CB8AC3E}">
        <p14:creationId xmlns:p14="http://schemas.microsoft.com/office/powerpoint/2010/main" val="3762648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39</a:t>
            </a:fld>
            <a:endParaRPr lang="en-US"/>
          </a:p>
        </p:txBody>
      </p:sp>
    </p:spTree>
    <p:extLst>
      <p:ext uri="{BB962C8B-B14F-4D97-AF65-F5344CB8AC3E}">
        <p14:creationId xmlns:p14="http://schemas.microsoft.com/office/powerpoint/2010/main" val="21220235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40</a:t>
            </a:fld>
            <a:endParaRPr lang="en-US"/>
          </a:p>
        </p:txBody>
      </p:sp>
    </p:spTree>
    <p:extLst>
      <p:ext uri="{BB962C8B-B14F-4D97-AF65-F5344CB8AC3E}">
        <p14:creationId xmlns:p14="http://schemas.microsoft.com/office/powerpoint/2010/main" val="6788600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41</a:t>
            </a:fld>
            <a:endParaRPr lang="en-US"/>
          </a:p>
        </p:txBody>
      </p:sp>
    </p:spTree>
    <p:extLst>
      <p:ext uri="{BB962C8B-B14F-4D97-AF65-F5344CB8AC3E}">
        <p14:creationId xmlns:p14="http://schemas.microsoft.com/office/powerpoint/2010/main" val="5104494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42</a:t>
            </a:fld>
            <a:endParaRPr lang="en-US"/>
          </a:p>
        </p:txBody>
      </p:sp>
    </p:spTree>
    <p:extLst>
      <p:ext uri="{BB962C8B-B14F-4D97-AF65-F5344CB8AC3E}">
        <p14:creationId xmlns:p14="http://schemas.microsoft.com/office/powerpoint/2010/main" val="41607940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43</a:t>
            </a:fld>
            <a:endParaRPr lang="en-US"/>
          </a:p>
        </p:txBody>
      </p:sp>
    </p:spTree>
    <p:extLst>
      <p:ext uri="{BB962C8B-B14F-4D97-AF65-F5344CB8AC3E}">
        <p14:creationId xmlns:p14="http://schemas.microsoft.com/office/powerpoint/2010/main" val="525044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44</a:t>
            </a:fld>
            <a:endParaRPr lang="en-US"/>
          </a:p>
        </p:txBody>
      </p:sp>
    </p:spTree>
    <p:extLst>
      <p:ext uri="{BB962C8B-B14F-4D97-AF65-F5344CB8AC3E}">
        <p14:creationId xmlns:p14="http://schemas.microsoft.com/office/powerpoint/2010/main" val="20124274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45</a:t>
            </a:fld>
            <a:endParaRPr lang="en-US"/>
          </a:p>
        </p:txBody>
      </p:sp>
    </p:spTree>
    <p:extLst>
      <p:ext uri="{BB962C8B-B14F-4D97-AF65-F5344CB8AC3E}">
        <p14:creationId xmlns:p14="http://schemas.microsoft.com/office/powerpoint/2010/main" val="9861319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t>
            </a:r>
          </a:p>
        </p:txBody>
      </p:sp>
      <p:sp>
        <p:nvSpPr>
          <p:cNvPr id="4" name="Slide Number Placeholder 3"/>
          <p:cNvSpPr>
            <a:spLocks noGrp="1"/>
          </p:cNvSpPr>
          <p:nvPr>
            <p:ph type="sldNum" sz="quarter" idx="5"/>
          </p:nvPr>
        </p:nvSpPr>
        <p:spPr/>
        <p:txBody>
          <a:bodyPr/>
          <a:lstStyle/>
          <a:p>
            <a:fld id="{C8DC57A8-AE18-4654-B6AF-04B3577165BE}" type="slidenum">
              <a:rPr lang="en-US" smtClean="0"/>
              <a:t>46</a:t>
            </a:fld>
            <a:endParaRPr lang="en-US"/>
          </a:p>
        </p:txBody>
      </p:sp>
    </p:spTree>
    <p:extLst>
      <p:ext uri="{BB962C8B-B14F-4D97-AF65-F5344CB8AC3E}">
        <p14:creationId xmlns:p14="http://schemas.microsoft.com/office/powerpoint/2010/main" val="16683912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PPP Loan Timeline</a:t>
            </a:r>
          </a:p>
          <a:p>
            <a:r>
              <a:rPr lang="en-US" dirty="0"/>
              <a:t>May 2020—PPP loan awarded to CES</a:t>
            </a:r>
          </a:p>
        </p:txBody>
      </p:sp>
      <p:sp>
        <p:nvSpPr>
          <p:cNvPr id="4" name="Slide Number Placeholder 3"/>
          <p:cNvSpPr>
            <a:spLocks noGrp="1"/>
          </p:cNvSpPr>
          <p:nvPr>
            <p:ph type="sldNum" sz="quarter" idx="5"/>
          </p:nvPr>
        </p:nvSpPr>
        <p:spPr/>
        <p:txBody>
          <a:bodyPr/>
          <a:lstStyle/>
          <a:p>
            <a:fld id="{C8DC57A8-AE18-4654-B6AF-04B3577165BE}" type="slidenum">
              <a:rPr lang="en-US" smtClean="0"/>
              <a:t>47</a:t>
            </a:fld>
            <a:endParaRPr lang="en-US"/>
          </a:p>
        </p:txBody>
      </p:sp>
    </p:spTree>
    <p:extLst>
      <p:ext uri="{BB962C8B-B14F-4D97-AF65-F5344CB8AC3E}">
        <p14:creationId xmlns:p14="http://schemas.microsoft.com/office/powerpoint/2010/main" val="32053993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48</a:t>
            </a:fld>
            <a:endParaRPr lang="en-US"/>
          </a:p>
        </p:txBody>
      </p:sp>
    </p:spTree>
    <p:extLst>
      <p:ext uri="{BB962C8B-B14F-4D97-AF65-F5344CB8AC3E}">
        <p14:creationId xmlns:p14="http://schemas.microsoft.com/office/powerpoint/2010/main" val="30674742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Ancillary Staff are best recruitment tool we have available. </a:t>
            </a:r>
          </a:p>
        </p:txBody>
      </p:sp>
      <p:sp>
        <p:nvSpPr>
          <p:cNvPr id="4" name="Slide Number Placeholder 3"/>
          <p:cNvSpPr>
            <a:spLocks noGrp="1"/>
          </p:cNvSpPr>
          <p:nvPr>
            <p:ph type="sldNum" sz="quarter" idx="10"/>
          </p:nvPr>
        </p:nvSpPr>
        <p:spPr/>
        <p:txBody>
          <a:bodyPr/>
          <a:lstStyle/>
          <a:p>
            <a:fld id="{C8DC57A8-AE18-4654-B6AF-04B3577165BE}" type="slidenum">
              <a:rPr lang="en-US" smtClean="0"/>
              <a:t>49</a:t>
            </a:fld>
            <a:endParaRPr lang="en-US"/>
          </a:p>
        </p:txBody>
      </p:sp>
    </p:spTree>
    <p:extLst>
      <p:ext uri="{BB962C8B-B14F-4D97-AF65-F5344CB8AC3E}">
        <p14:creationId xmlns:p14="http://schemas.microsoft.com/office/powerpoint/2010/main" val="8479283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POMS &amp; Associates is the provider of professional liability insurance</a:t>
            </a:r>
          </a:p>
        </p:txBody>
      </p:sp>
      <p:sp>
        <p:nvSpPr>
          <p:cNvPr id="4" name="Slide Number Placeholder 3"/>
          <p:cNvSpPr>
            <a:spLocks noGrp="1"/>
          </p:cNvSpPr>
          <p:nvPr>
            <p:ph type="sldNum" sz="quarter" idx="5"/>
          </p:nvPr>
        </p:nvSpPr>
        <p:spPr/>
        <p:txBody>
          <a:bodyPr/>
          <a:lstStyle/>
          <a:p>
            <a:fld id="{C8DC57A8-AE18-4654-B6AF-04B3577165BE}" type="slidenum">
              <a:rPr lang="en-US" smtClean="0"/>
              <a:t>50</a:t>
            </a:fld>
            <a:endParaRPr lang="en-US"/>
          </a:p>
        </p:txBody>
      </p:sp>
    </p:spTree>
    <p:extLst>
      <p:ext uri="{BB962C8B-B14F-4D97-AF65-F5344CB8AC3E}">
        <p14:creationId xmlns:p14="http://schemas.microsoft.com/office/powerpoint/2010/main" val="14464895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51</a:t>
            </a:fld>
            <a:endParaRPr lang="en-US"/>
          </a:p>
        </p:txBody>
      </p:sp>
    </p:spTree>
    <p:extLst>
      <p:ext uri="{BB962C8B-B14F-4D97-AF65-F5344CB8AC3E}">
        <p14:creationId xmlns:p14="http://schemas.microsoft.com/office/powerpoint/2010/main" val="33987670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52</a:t>
            </a:fld>
            <a:endParaRPr lang="en-US"/>
          </a:p>
        </p:txBody>
      </p:sp>
    </p:spTree>
    <p:extLst>
      <p:ext uri="{BB962C8B-B14F-4D97-AF65-F5344CB8AC3E}">
        <p14:creationId xmlns:p14="http://schemas.microsoft.com/office/powerpoint/2010/main" val="31850313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53</a:t>
            </a:fld>
            <a:endParaRPr lang="en-US"/>
          </a:p>
        </p:txBody>
      </p:sp>
    </p:spTree>
    <p:extLst>
      <p:ext uri="{BB962C8B-B14F-4D97-AF65-F5344CB8AC3E}">
        <p14:creationId xmlns:p14="http://schemas.microsoft.com/office/powerpoint/2010/main" val="8224429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54</a:t>
            </a:fld>
            <a:endParaRPr lang="en-US"/>
          </a:p>
        </p:txBody>
      </p:sp>
    </p:spTree>
    <p:extLst>
      <p:ext uri="{BB962C8B-B14F-4D97-AF65-F5344CB8AC3E}">
        <p14:creationId xmlns:p14="http://schemas.microsoft.com/office/powerpoint/2010/main" val="7491686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Subject to updating, to be updated shortly.</a:t>
            </a:r>
          </a:p>
        </p:txBody>
      </p:sp>
      <p:sp>
        <p:nvSpPr>
          <p:cNvPr id="4" name="Slide Number Placeholder 3"/>
          <p:cNvSpPr>
            <a:spLocks noGrp="1"/>
          </p:cNvSpPr>
          <p:nvPr>
            <p:ph type="sldNum" sz="quarter" idx="5"/>
          </p:nvPr>
        </p:nvSpPr>
        <p:spPr/>
        <p:txBody>
          <a:bodyPr/>
          <a:lstStyle/>
          <a:p>
            <a:fld id="{95257BB6-498A-44FA-8ED2-258F9601A715}" type="slidenum">
              <a:rPr lang="en-US" smtClean="0"/>
              <a:t>55</a:t>
            </a:fld>
            <a:endParaRPr lang="en-US"/>
          </a:p>
        </p:txBody>
      </p:sp>
    </p:spTree>
    <p:extLst>
      <p:ext uri="{BB962C8B-B14F-4D97-AF65-F5344CB8AC3E}">
        <p14:creationId xmlns:p14="http://schemas.microsoft.com/office/powerpoint/2010/main" val="26404133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56</a:t>
            </a:fld>
            <a:endParaRPr lang="en-US"/>
          </a:p>
        </p:txBody>
      </p:sp>
    </p:spTree>
    <p:extLst>
      <p:ext uri="{BB962C8B-B14F-4D97-AF65-F5344CB8AC3E}">
        <p14:creationId xmlns:p14="http://schemas.microsoft.com/office/powerpoint/2010/main" val="23029260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57</a:t>
            </a:fld>
            <a:endParaRPr lang="en-US"/>
          </a:p>
        </p:txBody>
      </p:sp>
    </p:spTree>
    <p:extLst>
      <p:ext uri="{BB962C8B-B14F-4D97-AF65-F5344CB8AC3E}">
        <p14:creationId xmlns:p14="http://schemas.microsoft.com/office/powerpoint/2010/main" val="2235931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Teri sent signed contracts to you with signatures.</a:t>
            </a:r>
          </a:p>
          <a:p>
            <a:r>
              <a:rPr lang="en-US" dirty="0"/>
              <a:t>Allocations are available via portal</a:t>
            </a:r>
          </a:p>
          <a:p>
            <a:endParaRPr lang="en-US" dirty="0"/>
          </a:p>
          <a:p>
            <a:r>
              <a:rPr lang="en-US" dirty="0"/>
              <a:t>School calendars—</a:t>
            </a:r>
          </a:p>
          <a:p>
            <a:pPr marL="171450" indent="-171450">
              <a:buFont typeface="Arial" panose="020B0604020202020204" pitchFamily="34" charset="0"/>
              <a:buChar char="•"/>
            </a:pPr>
            <a:r>
              <a:rPr lang="en-US" dirty="0"/>
              <a:t>If  CES AO received updated school calendar and start dates for your assigned schools, we forwarded you that information via CES email. </a:t>
            </a:r>
          </a:p>
          <a:p>
            <a:pPr marL="171450" indent="-171450">
              <a:buFont typeface="Arial" panose="020B0604020202020204" pitchFamily="34" charset="0"/>
              <a:buChar char="•"/>
            </a:pPr>
            <a:r>
              <a:rPr lang="en-US" dirty="0"/>
              <a:t>If you did not receive it, please contact us. It is possible that </a:t>
            </a:r>
          </a:p>
          <a:p>
            <a:pPr marL="628650" lvl="1" indent="-171450">
              <a:buFont typeface="Arial" panose="020B0604020202020204" pitchFamily="34" charset="0"/>
              <a:buChar char="•"/>
            </a:pPr>
            <a:r>
              <a:rPr lang="en-US" dirty="0"/>
              <a:t>District / charter did not  submit an  ancillary request, contract, or  respond to request for calendar. We will continue to try and  get that information for you.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58</a:t>
            </a:fld>
            <a:endParaRPr lang="en-US"/>
          </a:p>
        </p:txBody>
      </p:sp>
    </p:spTree>
    <p:extLst>
      <p:ext uri="{BB962C8B-B14F-4D97-AF65-F5344CB8AC3E}">
        <p14:creationId xmlns:p14="http://schemas.microsoft.com/office/powerpoint/2010/main" val="38207578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59</a:t>
            </a:fld>
            <a:endParaRPr lang="en-US"/>
          </a:p>
        </p:txBody>
      </p:sp>
    </p:spTree>
    <p:extLst>
      <p:ext uri="{BB962C8B-B14F-4D97-AF65-F5344CB8AC3E}">
        <p14:creationId xmlns:p14="http://schemas.microsoft.com/office/powerpoint/2010/main" val="861032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Mimi will be providing details and instructions on how to access these reports. </a:t>
            </a:r>
          </a:p>
          <a:p>
            <a:r>
              <a:rPr lang="en-US" dirty="0"/>
              <a:t>In previous years, during these trainings, we have emphasized  the importance of reviewing your YTD summary.  But it is equally important to know the details outlined  in your allocation that indicate the hours per week that you are scheduled to work. </a:t>
            </a:r>
          </a:p>
          <a:p>
            <a:endParaRPr lang="en-US" dirty="0"/>
          </a:p>
          <a:p>
            <a:r>
              <a:rPr lang="en-US" dirty="0"/>
              <a:t>During the course of the school year, as we were  making a number of adjustments to allocations, district administrators and business office managers offered  their explanation on how they interpret and prepare their payment schedules to CES for your services. </a:t>
            </a:r>
          </a:p>
        </p:txBody>
      </p:sp>
      <p:sp>
        <p:nvSpPr>
          <p:cNvPr id="4" name="Slide Number Placeholder 3"/>
          <p:cNvSpPr>
            <a:spLocks noGrp="1"/>
          </p:cNvSpPr>
          <p:nvPr>
            <p:ph type="sldNum" sz="quarter" idx="5"/>
          </p:nvPr>
        </p:nvSpPr>
        <p:spPr/>
        <p:txBody>
          <a:bodyPr/>
          <a:lstStyle/>
          <a:p>
            <a:fld id="{C8DC57A8-AE18-4654-B6AF-04B3577165BE}" type="slidenum">
              <a:rPr lang="en-US" smtClean="0"/>
              <a:t>60</a:t>
            </a:fld>
            <a:endParaRPr lang="en-US"/>
          </a:p>
        </p:txBody>
      </p:sp>
    </p:spTree>
    <p:extLst>
      <p:ext uri="{BB962C8B-B14F-4D97-AF65-F5344CB8AC3E}">
        <p14:creationId xmlns:p14="http://schemas.microsoft.com/office/powerpoint/2010/main" val="28016309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endParaRPr lang="en-US" dirty="0"/>
          </a:p>
          <a:p>
            <a:r>
              <a:rPr lang="en-US" dirty="0"/>
              <a:t>So one district’s response /interpretation is outlined in this slide…</a:t>
            </a:r>
          </a:p>
          <a:p>
            <a:endParaRPr lang="en-US" dirty="0"/>
          </a:p>
          <a:p>
            <a:r>
              <a:rPr lang="en-US" dirty="0"/>
              <a:t>YTD summary shows balance at end of school year, please make sure your district admin approves you to work after that calendar date.</a:t>
            </a:r>
          </a:p>
          <a:p>
            <a:r>
              <a:rPr lang="en-US" dirty="0"/>
              <a:t>Make sure you are getting the approval of the right people in your district: those who pay the bills.</a:t>
            </a:r>
          </a:p>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61</a:t>
            </a:fld>
            <a:endParaRPr lang="en-US"/>
          </a:p>
        </p:txBody>
      </p:sp>
    </p:spTree>
    <p:extLst>
      <p:ext uri="{BB962C8B-B14F-4D97-AF65-F5344CB8AC3E}">
        <p14:creationId xmlns:p14="http://schemas.microsoft.com/office/powerpoint/2010/main" val="18716160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while one district does not accommodate, other  districts have accommodated staff by allowing them to complete a leave form detailing the date/# hours they’ll be out and the dates that they propose to make up that time. </a:t>
            </a:r>
          </a:p>
        </p:txBody>
      </p:sp>
      <p:sp>
        <p:nvSpPr>
          <p:cNvPr id="4" name="Slide Number Placeholder 3"/>
          <p:cNvSpPr>
            <a:spLocks noGrp="1"/>
          </p:cNvSpPr>
          <p:nvPr>
            <p:ph type="sldNum" sz="quarter" idx="5"/>
          </p:nvPr>
        </p:nvSpPr>
        <p:spPr/>
        <p:txBody>
          <a:bodyPr/>
          <a:lstStyle/>
          <a:p>
            <a:fld id="{C8DC57A8-AE18-4654-B6AF-04B3577165BE}" type="slidenum">
              <a:rPr lang="en-US" smtClean="0"/>
              <a:t>62</a:t>
            </a:fld>
            <a:endParaRPr lang="en-US"/>
          </a:p>
        </p:txBody>
      </p:sp>
    </p:spTree>
    <p:extLst>
      <p:ext uri="{BB962C8B-B14F-4D97-AF65-F5344CB8AC3E}">
        <p14:creationId xmlns:p14="http://schemas.microsoft.com/office/powerpoint/2010/main" val="42632130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assigned to any of these school districts, we will be meeting with you separately to go over details. </a:t>
            </a:r>
          </a:p>
          <a:p>
            <a:endParaRPr lang="en-US" dirty="0"/>
          </a:p>
          <a:p>
            <a:r>
              <a:rPr lang="en-US" dirty="0"/>
              <a:t>One important note for RNs in Santa Fe Public Schools or SFPS OSW:</a:t>
            </a:r>
          </a:p>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63</a:t>
            </a:fld>
            <a:endParaRPr lang="en-US"/>
          </a:p>
        </p:txBody>
      </p:sp>
    </p:spTree>
    <p:extLst>
      <p:ext uri="{BB962C8B-B14F-4D97-AF65-F5344CB8AC3E}">
        <p14:creationId xmlns:p14="http://schemas.microsoft.com/office/powerpoint/2010/main" val="16584999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64</a:t>
            </a:fld>
            <a:endParaRPr lang="en-US"/>
          </a:p>
        </p:txBody>
      </p:sp>
    </p:spTree>
    <p:extLst>
      <p:ext uri="{BB962C8B-B14F-4D97-AF65-F5344CB8AC3E}">
        <p14:creationId xmlns:p14="http://schemas.microsoft.com/office/powerpoint/2010/main" val="25577044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65</a:t>
            </a:fld>
            <a:endParaRPr lang="en-US"/>
          </a:p>
        </p:txBody>
      </p:sp>
    </p:spTree>
    <p:extLst>
      <p:ext uri="{BB962C8B-B14F-4D97-AF65-F5344CB8AC3E}">
        <p14:creationId xmlns:p14="http://schemas.microsoft.com/office/powerpoint/2010/main" val="27834229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Invoices are automatically </a:t>
            </a:r>
          </a:p>
          <a:p>
            <a:endParaRPr lang="en-US" dirty="0"/>
          </a:p>
          <a:p>
            <a:r>
              <a:rPr lang="en-US" dirty="0"/>
              <a:t>SLP: 7</a:t>
            </a:r>
          </a:p>
        </p:txBody>
      </p:sp>
      <p:sp>
        <p:nvSpPr>
          <p:cNvPr id="4" name="Slide Number Placeholder 3"/>
          <p:cNvSpPr>
            <a:spLocks noGrp="1"/>
          </p:cNvSpPr>
          <p:nvPr>
            <p:ph type="sldNum" sz="quarter" idx="5"/>
          </p:nvPr>
        </p:nvSpPr>
        <p:spPr/>
        <p:txBody>
          <a:bodyPr/>
          <a:lstStyle/>
          <a:p>
            <a:fld id="{C8DC57A8-AE18-4654-B6AF-04B3577165BE}" type="slidenum">
              <a:rPr lang="en-US" smtClean="0"/>
              <a:t>66</a:t>
            </a:fld>
            <a:endParaRPr lang="en-US"/>
          </a:p>
        </p:txBody>
      </p:sp>
    </p:spTree>
    <p:extLst>
      <p:ext uri="{BB962C8B-B14F-4D97-AF65-F5344CB8AC3E}">
        <p14:creationId xmlns:p14="http://schemas.microsoft.com/office/powerpoint/2010/main" val="3207392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67</a:t>
            </a:fld>
            <a:endParaRPr lang="en-US"/>
          </a:p>
        </p:txBody>
      </p:sp>
    </p:spTree>
    <p:extLst>
      <p:ext uri="{BB962C8B-B14F-4D97-AF65-F5344CB8AC3E}">
        <p14:creationId xmlns:p14="http://schemas.microsoft.com/office/powerpoint/2010/main" val="25243873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68</a:t>
            </a:fld>
            <a:endParaRPr lang="en-US"/>
          </a:p>
        </p:txBody>
      </p:sp>
    </p:spTree>
    <p:extLst>
      <p:ext uri="{BB962C8B-B14F-4D97-AF65-F5344CB8AC3E}">
        <p14:creationId xmlns:p14="http://schemas.microsoft.com/office/powerpoint/2010/main" val="9294580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69</a:t>
            </a:fld>
            <a:endParaRPr lang="en-US"/>
          </a:p>
        </p:txBody>
      </p:sp>
    </p:spTree>
    <p:extLst>
      <p:ext uri="{BB962C8B-B14F-4D97-AF65-F5344CB8AC3E}">
        <p14:creationId xmlns:p14="http://schemas.microsoft.com/office/powerpoint/2010/main" val="40423848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70</a:t>
            </a:fld>
            <a:endParaRPr lang="en-US"/>
          </a:p>
        </p:txBody>
      </p:sp>
    </p:spTree>
    <p:extLst>
      <p:ext uri="{BB962C8B-B14F-4D97-AF65-F5344CB8AC3E}">
        <p14:creationId xmlns:p14="http://schemas.microsoft.com/office/powerpoint/2010/main" val="2914444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71</a:t>
            </a:fld>
            <a:endParaRPr lang="en-US"/>
          </a:p>
        </p:txBody>
      </p:sp>
    </p:spTree>
    <p:extLst>
      <p:ext uri="{BB962C8B-B14F-4D97-AF65-F5344CB8AC3E}">
        <p14:creationId xmlns:p14="http://schemas.microsoft.com/office/powerpoint/2010/main" val="24626338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72</a:t>
            </a:fld>
            <a:endParaRPr lang="en-US"/>
          </a:p>
        </p:txBody>
      </p:sp>
    </p:spTree>
    <p:extLst>
      <p:ext uri="{BB962C8B-B14F-4D97-AF65-F5344CB8AC3E}">
        <p14:creationId xmlns:p14="http://schemas.microsoft.com/office/powerpoint/2010/main" val="27412847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We know a thing or two because we’ve seen a thing or two.  JK Simmons Farmers Insurance</a:t>
            </a:r>
          </a:p>
        </p:txBody>
      </p:sp>
      <p:sp>
        <p:nvSpPr>
          <p:cNvPr id="4" name="Slide Number Placeholder 3"/>
          <p:cNvSpPr>
            <a:spLocks noGrp="1"/>
          </p:cNvSpPr>
          <p:nvPr>
            <p:ph type="sldNum" sz="quarter" idx="10"/>
          </p:nvPr>
        </p:nvSpPr>
        <p:spPr/>
        <p:txBody>
          <a:bodyPr/>
          <a:lstStyle/>
          <a:p>
            <a:fld id="{C8DC57A8-AE18-4654-B6AF-04B3577165BE}" type="slidenum">
              <a:rPr lang="en-US" smtClean="0"/>
              <a:t>73</a:t>
            </a:fld>
            <a:endParaRPr lang="en-US"/>
          </a:p>
        </p:txBody>
      </p:sp>
    </p:spTree>
    <p:extLst>
      <p:ext uri="{BB962C8B-B14F-4D97-AF65-F5344CB8AC3E}">
        <p14:creationId xmlns:p14="http://schemas.microsoft.com/office/powerpoint/2010/main" val="22501734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We know a thing or two because we’ve seen a thing or two.  JK Simmons Farmers Insurance</a:t>
            </a:r>
          </a:p>
        </p:txBody>
      </p:sp>
      <p:sp>
        <p:nvSpPr>
          <p:cNvPr id="4" name="Slide Number Placeholder 3"/>
          <p:cNvSpPr>
            <a:spLocks noGrp="1"/>
          </p:cNvSpPr>
          <p:nvPr>
            <p:ph type="sldNum" sz="quarter" idx="10"/>
          </p:nvPr>
        </p:nvSpPr>
        <p:spPr/>
        <p:txBody>
          <a:bodyPr/>
          <a:lstStyle/>
          <a:p>
            <a:fld id="{C8DC57A8-AE18-4654-B6AF-04B3577165BE}" type="slidenum">
              <a:rPr lang="en-US" smtClean="0"/>
              <a:t>74</a:t>
            </a:fld>
            <a:endParaRPr lang="en-US"/>
          </a:p>
        </p:txBody>
      </p:sp>
    </p:spTree>
    <p:extLst>
      <p:ext uri="{BB962C8B-B14F-4D97-AF65-F5344CB8AC3E}">
        <p14:creationId xmlns:p14="http://schemas.microsoft.com/office/powerpoint/2010/main" val="42576906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75</a:t>
            </a:fld>
            <a:endParaRPr lang="en-US"/>
          </a:p>
        </p:txBody>
      </p:sp>
    </p:spTree>
    <p:extLst>
      <p:ext uri="{BB962C8B-B14F-4D97-AF65-F5344CB8AC3E}">
        <p14:creationId xmlns:p14="http://schemas.microsoft.com/office/powerpoint/2010/main" val="35251438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76</a:t>
            </a:fld>
            <a:endParaRPr lang="en-US"/>
          </a:p>
        </p:txBody>
      </p:sp>
    </p:spTree>
    <p:extLst>
      <p:ext uri="{BB962C8B-B14F-4D97-AF65-F5344CB8AC3E}">
        <p14:creationId xmlns:p14="http://schemas.microsoft.com/office/powerpoint/2010/main" val="21784026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77</a:t>
            </a:fld>
            <a:endParaRPr lang="en-US"/>
          </a:p>
        </p:txBody>
      </p:sp>
    </p:spTree>
    <p:extLst>
      <p:ext uri="{BB962C8B-B14F-4D97-AF65-F5344CB8AC3E}">
        <p14:creationId xmlns:p14="http://schemas.microsoft.com/office/powerpoint/2010/main" val="13320596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78</a:t>
            </a:fld>
            <a:endParaRPr lang="en-US"/>
          </a:p>
        </p:txBody>
      </p:sp>
    </p:spTree>
    <p:extLst>
      <p:ext uri="{BB962C8B-B14F-4D97-AF65-F5344CB8AC3E}">
        <p14:creationId xmlns:p14="http://schemas.microsoft.com/office/powerpoint/2010/main" val="42251677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79</a:t>
            </a:fld>
            <a:endParaRPr lang="en-US"/>
          </a:p>
        </p:txBody>
      </p:sp>
    </p:spTree>
    <p:extLst>
      <p:ext uri="{BB962C8B-B14F-4D97-AF65-F5344CB8AC3E}">
        <p14:creationId xmlns:p14="http://schemas.microsoft.com/office/powerpoint/2010/main" val="26576994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80</a:t>
            </a:fld>
            <a:endParaRPr lang="en-US"/>
          </a:p>
        </p:txBody>
      </p:sp>
    </p:spTree>
    <p:extLst>
      <p:ext uri="{BB962C8B-B14F-4D97-AF65-F5344CB8AC3E}">
        <p14:creationId xmlns:p14="http://schemas.microsoft.com/office/powerpoint/2010/main" val="4307155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81</a:t>
            </a:fld>
            <a:endParaRPr lang="en-US"/>
          </a:p>
        </p:txBody>
      </p:sp>
    </p:spTree>
    <p:extLst>
      <p:ext uri="{BB962C8B-B14F-4D97-AF65-F5344CB8AC3E}">
        <p14:creationId xmlns:p14="http://schemas.microsoft.com/office/powerpoint/2010/main" val="39937538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82</a:t>
            </a:fld>
            <a:endParaRPr lang="en-US"/>
          </a:p>
        </p:txBody>
      </p:sp>
    </p:spTree>
    <p:extLst>
      <p:ext uri="{BB962C8B-B14F-4D97-AF65-F5344CB8AC3E}">
        <p14:creationId xmlns:p14="http://schemas.microsoft.com/office/powerpoint/2010/main" val="2331800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83</a:t>
            </a:fld>
            <a:endParaRPr lang="en-US"/>
          </a:p>
        </p:txBody>
      </p:sp>
    </p:spTree>
    <p:extLst>
      <p:ext uri="{BB962C8B-B14F-4D97-AF65-F5344CB8AC3E}">
        <p14:creationId xmlns:p14="http://schemas.microsoft.com/office/powerpoint/2010/main" val="16848583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84</a:t>
            </a:fld>
            <a:endParaRPr lang="en-US"/>
          </a:p>
        </p:txBody>
      </p:sp>
    </p:spTree>
    <p:extLst>
      <p:ext uri="{BB962C8B-B14F-4D97-AF65-F5344CB8AC3E}">
        <p14:creationId xmlns:p14="http://schemas.microsoft.com/office/powerpoint/2010/main" val="39269037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t>85</a:t>
            </a:fld>
            <a:endParaRPr lang="en-US"/>
          </a:p>
        </p:txBody>
      </p:sp>
    </p:spTree>
    <p:extLst>
      <p:ext uri="{BB962C8B-B14F-4D97-AF65-F5344CB8AC3E}">
        <p14:creationId xmlns:p14="http://schemas.microsoft.com/office/powerpoint/2010/main" val="25213707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86</a:t>
            </a:fld>
            <a:endParaRPr lang="en-US"/>
          </a:p>
        </p:txBody>
      </p:sp>
    </p:spTree>
    <p:extLst>
      <p:ext uri="{BB962C8B-B14F-4D97-AF65-F5344CB8AC3E}">
        <p14:creationId xmlns:p14="http://schemas.microsoft.com/office/powerpoint/2010/main" val="2357313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87</a:t>
            </a:fld>
            <a:endParaRPr lang="en-US"/>
          </a:p>
        </p:txBody>
      </p:sp>
    </p:spTree>
    <p:extLst>
      <p:ext uri="{BB962C8B-B14F-4D97-AF65-F5344CB8AC3E}">
        <p14:creationId xmlns:p14="http://schemas.microsoft.com/office/powerpoint/2010/main" val="17769491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88</a:t>
            </a:fld>
            <a:endParaRPr lang="en-US"/>
          </a:p>
        </p:txBody>
      </p:sp>
    </p:spTree>
    <p:extLst>
      <p:ext uri="{BB962C8B-B14F-4D97-AF65-F5344CB8AC3E}">
        <p14:creationId xmlns:p14="http://schemas.microsoft.com/office/powerpoint/2010/main" val="28255401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89</a:t>
            </a:fld>
            <a:endParaRPr lang="en-US"/>
          </a:p>
        </p:txBody>
      </p:sp>
    </p:spTree>
    <p:extLst>
      <p:ext uri="{BB962C8B-B14F-4D97-AF65-F5344CB8AC3E}">
        <p14:creationId xmlns:p14="http://schemas.microsoft.com/office/powerpoint/2010/main" val="42856682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90</a:t>
            </a:fld>
            <a:endParaRPr lang="en-US"/>
          </a:p>
        </p:txBody>
      </p:sp>
    </p:spTree>
    <p:extLst>
      <p:ext uri="{BB962C8B-B14F-4D97-AF65-F5344CB8AC3E}">
        <p14:creationId xmlns:p14="http://schemas.microsoft.com/office/powerpoint/2010/main" val="8769108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91</a:t>
            </a:fld>
            <a:endParaRPr lang="en-US"/>
          </a:p>
        </p:txBody>
      </p:sp>
    </p:spTree>
    <p:extLst>
      <p:ext uri="{BB962C8B-B14F-4D97-AF65-F5344CB8AC3E}">
        <p14:creationId xmlns:p14="http://schemas.microsoft.com/office/powerpoint/2010/main" val="29166984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92</a:t>
            </a:fld>
            <a:endParaRPr lang="en-US"/>
          </a:p>
        </p:txBody>
      </p:sp>
    </p:spTree>
    <p:extLst>
      <p:ext uri="{BB962C8B-B14F-4D97-AF65-F5344CB8AC3E}">
        <p14:creationId xmlns:p14="http://schemas.microsoft.com/office/powerpoint/2010/main" val="13846322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93</a:t>
            </a:fld>
            <a:endParaRPr lang="en-US"/>
          </a:p>
        </p:txBody>
      </p:sp>
    </p:spTree>
    <p:extLst>
      <p:ext uri="{BB962C8B-B14F-4D97-AF65-F5344CB8AC3E}">
        <p14:creationId xmlns:p14="http://schemas.microsoft.com/office/powerpoint/2010/main" val="15946525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94</a:t>
            </a:fld>
            <a:endParaRPr lang="en-US"/>
          </a:p>
        </p:txBody>
      </p:sp>
    </p:spTree>
    <p:extLst>
      <p:ext uri="{BB962C8B-B14F-4D97-AF65-F5344CB8AC3E}">
        <p14:creationId xmlns:p14="http://schemas.microsoft.com/office/powerpoint/2010/main" val="7978409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95</a:t>
            </a:fld>
            <a:endParaRPr lang="en-US"/>
          </a:p>
        </p:txBody>
      </p:sp>
    </p:spTree>
    <p:extLst>
      <p:ext uri="{BB962C8B-B14F-4D97-AF65-F5344CB8AC3E}">
        <p14:creationId xmlns:p14="http://schemas.microsoft.com/office/powerpoint/2010/main" val="1769703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96</a:t>
            </a:fld>
            <a:endParaRPr lang="en-US"/>
          </a:p>
        </p:txBody>
      </p:sp>
    </p:spTree>
    <p:extLst>
      <p:ext uri="{BB962C8B-B14F-4D97-AF65-F5344CB8AC3E}">
        <p14:creationId xmlns:p14="http://schemas.microsoft.com/office/powerpoint/2010/main" val="5707223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97</a:t>
            </a:fld>
            <a:endParaRPr lang="en-US"/>
          </a:p>
        </p:txBody>
      </p:sp>
    </p:spTree>
    <p:extLst>
      <p:ext uri="{BB962C8B-B14F-4D97-AF65-F5344CB8AC3E}">
        <p14:creationId xmlns:p14="http://schemas.microsoft.com/office/powerpoint/2010/main" val="25218673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98</a:t>
            </a:fld>
            <a:endParaRPr lang="en-US"/>
          </a:p>
        </p:txBody>
      </p:sp>
    </p:spTree>
    <p:extLst>
      <p:ext uri="{BB962C8B-B14F-4D97-AF65-F5344CB8AC3E}">
        <p14:creationId xmlns:p14="http://schemas.microsoft.com/office/powerpoint/2010/main" val="412346750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99</a:t>
            </a:fld>
            <a:endParaRPr lang="en-US"/>
          </a:p>
        </p:txBody>
      </p:sp>
    </p:spTree>
    <p:extLst>
      <p:ext uri="{BB962C8B-B14F-4D97-AF65-F5344CB8AC3E}">
        <p14:creationId xmlns:p14="http://schemas.microsoft.com/office/powerpoint/2010/main" val="10889159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100</a:t>
            </a:fld>
            <a:endParaRPr lang="en-US"/>
          </a:p>
        </p:txBody>
      </p:sp>
    </p:spTree>
    <p:extLst>
      <p:ext uri="{BB962C8B-B14F-4D97-AF65-F5344CB8AC3E}">
        <p14:creationId xmlns:p14="http://schemas.microsoft.com/office/powerpoint/2010/main" val="17340747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101</a:t>
            </a:fld>
            <a:endParaRPr lang="en-US"/>
          </a:p>
        </p:txBody>
      </p:sp>
    </p:spTree>
    <p:extLst>
      <p:ext uri="{BB962C8B-B14F-4D97-AF65-F5344CB8AC3E}">
        <p14:creationId xmlns:p14="http://schemas.microsoft.com/office/powerpoint/2010/main" val="26352864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102</a:t>
            </a:fld>
            <a:endParaRPr lang="en-US"/>
          </a:p>
        </p:txBody>
      </p:sp>
    </p:spTree>
    <p:extLst>
      <p:ext uri="{BB962C8B-B14F-4D97-AF65-F5344CB8AC3E}">
        <p14:creationId xmlns:p14="http://schemas.microsoft.com/office/powerpoint/2010/main" val="582505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103</a:t>
            </a:fld>
            <a:endParaRPr lang="en-US"/>
          </a:p>
        </p:txBody>
      </p:sp>
    </p:spTree>
    <p:extLst>
      <p:ext uri="{BB962C8B-B14F-4D97-AF65-F5344CB8AC3E}">
        <p14:creationId xmlns:p14="http://schemas.microsoft.com/office/powerpoint/2010/main" val="33456499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104</a:t>
            </a:fld>
            <a:endParaRPr lang="en-US"/>
          </a:p>
        </p:txBody>
      </p:sp>
    </p:spTree>
    <p:extLst>
      <p:ext uri="{BB962C8B-B14F-4D97-AF65-F5344CB8AC3E}">
        <p14:creationId xmlns:p14="http://schemas.microsoft.com/office/powerpoint/2010/main" val="337252195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105</a:t>
            </a:fld>
            <a:endParaRPr lang="en-US"/>
          </a:p>
        </p:txBody>
      </p:sp>
    </p:spTree>
    <p:extLst>
      <p:ext uri="{BB962C8B-B14F-4D97-AF65-F5344CB8AC3E}">
        <p14:creationId xmlns:p14="http://schemas.microsoft.com/office/powerpoint/2010/main" val="19545066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106</a:t>
            </a:fld>
            <a:endParaRPr lang="en-US"/>
          </a:p>
        </p:txBody>
      </p:sp>
    </p:spTree>
    <p:extLst>
      <p:ext uri="{BB962C8B-B14F-4D97-AF65-F5344CB8AC3E}">
        <p14:creationId xmlns:p14="http://schemas.microsoft.com/office/powerpoint/2010/main" val="33864869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107</a:t>
            </a:fld>
            <a:endParaRPr lang="en-US"/>
          </a:p>
        </p:txBody>
      </p:sp>
    </p:spTree>
    <p:extLst>
      <p:ext uri="{BB962C8B-B14F-4D97-AF65-F5344CB8AC3E}">
        <p14:creationId xmlns:p14="http://schemas.microsoft.com/office/powerpoint/2010/main" val="383265643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108</a:t>
            </a:fld>
            <a:endParaRPr lang="en-US"/>
          </a:p>
        </p:txBody>
      </p:sp>
    </p:spTree>
    <p:extLst>
      <p:ext uri="{BB962C8B-B14F-4D97-AF65-F5344CB8AC3E}">
        <p14:creationId xmlns:p14="http://schemas.microsoft.com/office/powerpoint/2010/main" val="30704054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109</a:t>
            </a:fld>
            <a:endParaRPr lang="en-US"/>
          </a:p>
        </p:txBody>
      </p:sp>
    </p:spTree>
    <p:extLst>
      <p:ext uri="{BB962C8B-B14F-4D97-AF65-F5344CB8AC3E}">
        <p14:creationId xmlns:p14="http://schemas.microsoft.com/office/powerpoint/2010/main" val="204988510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a:buFontTx/>
              <a:buChar char="-"/>
            </a:pPr>
            <a:r>
              <a:rPr lang="en-US">
                <a:effectLst/>
              </a:rPr>
              <a:t>To add time, click on ‘Add Timesheet Entry’</a:t>
            </a:r>
          </a:p>
          <a:p>
            <a:pPr marL="171425" indent="-171425">
              <a:buFontTx/>
              <a:buChar char="-"/>
            </a:pPr>
            <a:endParaRPr lang="en-US"/>
          </a:p>
        </p:txBody>
      </p:sp>
      <p:sp>
        <p:nvSpPr>
          <p:cNvPr id="4" name="Slide Number Placeholder 3"/>
          <p:cNvSpPr>
            <a:spLocks noGrp="1"/>
          </p:cNvSpPr>
          <p:nvPr>
            <p:ph type="sldNum" sz="quarter" idx="10"/>
          </p:nvPr>
        </p:nvSpPr>
        <p:spPr/>
        <p:txBody>
          <a:bodyPr/>
          <a:lstStyle/>
          <a:p>
            <a:fld id="{873AC5C2-1EDB-4B71-879C-9BB8DACFABE1}" type="slidenum">
              <a:rPr lang="en-US" smtClean="0"/>
              <a:pPr/>
              <a:t>110</a:t>
            </a:fld>
            <a:endParaRPr lang="en-US"/>
          </a:p>
        </p:txBody>
      </p:sp>
    </p:spTree>
    <p:extLst>
      <p:ext uri="{BB962C8B-B14F-4D97-AF65-F5344CB8AC3E}">
        <p14:creationId xmlns:p14="http://schemas.microsoft.com/office/powerpoint/2010/main" val="27172842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t>If your overnight is a different location than your assigned school district, please contact Lisa or Angelina in the Ancillary Office to discuss how to enter time and travel. </a:t>
            </a:r>
          </a:p>
        </p:txBody>
      </p:sp>
      <p:sp>
        <p:nvSpPr>
          <p:cNvPr id="4" name="Slide Number Placeholder 3"/>
          <p:cNvSpPr>
            <a:spLocks noGrp="1"/>
          </p:cNvSpPr>
          <p:nvPr>
            <p:ph type="sldNum" sz="quarter" idx="10"/>
          </p:nvPr>
        </p:nvSpPr>
        <p:spPr/>
        <p:txBody>
          <a:bodyPr/>
          <a:lstStyle/>
          <a:p>
            <a:fld id="{873AC5C2-1EDB-4B71-879C-9BB8DACFABE1}" type="slidenum">
              <a:rPr lang="en-US" smtClean="0"/>
              <a:pPr/>
              <a:t>111</a:t>
            </a:fld>
            <a:endParaRPr lang="en-US"/>
          </a:p>
        </p:txBody>
      </p:sp>
    </p:spTree>
    <p:extLst>
      <p:ext uri="{BB962C8B-B14F-4D97-AF65-F5344CB8AC3E}">
        <p14:creationId xmlns:p14="http://schemas.microsoft.com/office/powerpoint/2010/main" val="36165697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112</a:t>
            </a:fld>
            <a:endParaRPr lang="en-US"/>
          </a:p>
        </p:txBody>
      </p:sp>
    </p:spTree>
    <p:extLst>
      <p:ext uri="{BB962C8B-B14F-4D97-AF65-F5344CB8AC3E}">
        <p14:creationId xmlns:p14="http://schemas.microsoft.com/office/powerpoint/2010/main" val="316000301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113</a:t>
            </a:fld>
            <a:endParaRPr lang="en-US"/>
          </a:p>
        </p:txBody>
      </p:sp>
    </p:spTree>
    <p:extLst>
      <p:ext uri="{BB962C8B-B14F-4D97-AF65-F5344CB8AC3E}">
        <p14:creationId xmlns:p14="http://schemas.microsoft.com/office/powerpoint/2010/main" val="32991529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114</a:t>
            </a:fld>
            <a:endParaRPr lang="en-US"/>
          </a:p>
        </p:txBody>
      </p:sp>
    </p:spTree>
    <p:extLst>
      <p:ext uri="{BB962C8B-B14F-4D97-AF65-F5344CB8AC3E}">
        <p14:creationId xmlns:p14="http://schemas.microsoft.com/office/powerpoint/2010/main" val="6867550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115</a:t>
            </a:fld>
            <a:endParaRPr lang="en-US"/>
          </a:p>
        </p:txBody>
      </p:sp>
    </p:spTree>
    <p:extLst>
      <p:ext uri="{BB962C8B-B14F-4D97-AF65-F5344CB8AC3E}">
        <p14:creationId xmlns:p14="http://schemas.microsoft.com/office/powerpoint/2010/main" val="34949594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116</a:t>
            </a:fld>
            <a:endParaRPr lang="en-US"/>
          </a:p>
        </p:txBody>
      </p:sp>
    </p:spTree>
    <p:extLst>
      <p:ext uri="{BB962C8B-B14F-4D97-AF65-F5344CB8AC3E}">
        <p14:creationId xmlns:p14="http://schemas.microsoft.com/office/powerpoint/2010/main" val="23268473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117</a:t>
            </a:fld>
            <a:endParaRPr lang="en-US"/>
          </a:p>
        </p:txBody>
      </p:sp>
    </p:spTree>
    <p:extLst>
      <p:ext uri="{BB962C8B-B14F-4D97-AF65-F5344CB8AC3E}">
        <p14:creationId xmlns:p14="http://schemas.microsoft.com/office/powerpoint/2010/main" val="24212225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118</a:t>
            </a:fld>
            <a:endParaRPr lang="en-US"/>
          </a:p>
        </p:txBody>
      </p:sp>
    </p:spTree>
    <p:extLst>
      <p:ext uri="{BB962C8B-B14F-4D97-AF65-F5344CB8AC3E}">
        <p14:creationId xmlns:p14="http://schemas.microsoft.com/office/powerpoint/2010/main" val="26408912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119</a:t>
            </a:fld>
            <a:endParaRPr lang="en-US"/>
          </a:p>
        </p:txBody>
      </p:sp>
    </p:spTree>
    <p:extLst>
      <p:ext uri="{BB962C8B-B14F-4D97-AF65-F5344CB8AC3E}">
        <p14:creationId xmlns:p14="http://schemas.microsoft.com/office/powerpoint/2010/main" val="25151762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120</a:t>
            </a:fld>
            <a:endParaRPr lang="en-US"/>
          </a:p>
        </p:txBody>
      </p:sp>
    </p:spTree>
    <p:extLst>
      <p:ext uri="{BB962C8B-B14F-4D97-AF65-F5344CB8AC3E}">
        <p14:creationId xmlns:p14="http://schemas.microsoft.com/office/powerpoint/2010/main" val="40591537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121</a:t>
            </a:fld>
            <a:endParaRPr lang="en-US"/>
          </a:p>
        </p:txBody>
      </p:sp>
    </p:spTree>
    <p:extLst>
      <p:ext uri="{BB962C8B-B14F-4D97-AF65-F5344CB8AC3E}">
        <p14:creationId xmlns:p14="http://schemas.microsoft.com/office/powerpoint/2010/main" val="29686775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122</a:t>
            </a:fld>
            <a:endParaRPr lang="en-US"/>
          </a:p>
        </p:txBody>
      </p:sp>
    </p:spTree>
    <p:extLst>
      <p:ext uri="{BB962C8B-B14F-4D97-AF65-F5344CB8AC3E}">
        <p14:creationId xmlns:p14="http://schemas.microsoft.com/office/powerpoint/2010/main" val="10709864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123</a:t>
            </a:fld>
            <a:endParaRPr lang="en-US"/>
          </a:p>
        </p:txBody>
      </p:sp>
    </p:spTree>
    <p:extLst>
      <p:ext uri="{BB962C8B-B14F-4D97-AF65-F5344CB8AC3E}">
        <p14:creationId xmlns:p14="http://schemas.microsoft.com/office/powerpoint/2010/main" val="784560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124</a:t>
            </a:fld>
            <a:endParaRPr lang="en-US"/>
          </a:p>
        </p:txBody>
      </p:sp>
    </p:spTree>
    <p:extLst>
      <p:ext uri="{BB962C8B-B14F-4D97-AF65-F5344CB8AC3E}">
        <p14:creationId xmlns:p14="http://schemas.microsoft.com/office/powerpoint/2010/main" val="266996764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125</a:t>
            </a:fld>
            <a:endParaRPr lang="en-US"/>
          </a:p>
        </p:txBody>
      </p:sp>
    </p:spTree>
    <p:extLst>
      <p:ext uri="{BB962C8B-B14F-4D97-AF65-F5344CB8AC3E}">
        <p14:creationId xmlns:p14="http://schemas.microsoft.com/office/powerpoint/2010/main" val="98027699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126</a:t>
            </a:fld>
            <a:endParaRPr lang="en-US"/>
          </a:p>
        </p:txBody>
      </p:sp>
    </p:spTree>
    <p:extLst>
      <p:ext uri="{BB962C8B-B14F-4D97-AF65-F5344CB8AC3E}">
        <p14:creationId xmlns:p14="http://schemas.microsoft.com/office/powerpoint/2010/main" val="70960215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127</a:t>
            </a:fld>
            <a:endParaRPr lang="en-US"/>
          </a:p>
        </p:txBody>
      </p:sp>
    </p:spTree>
    <p:extLst>
      <p:ext uri="{BB962C8B-B14F-4D97-AF65-F5344CB8AC3E}">
        <p14:creationId xmlns:p14="http://schemas.microsoft.com/office/powerpoint/2010/main" val="13390663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128</a:t>
            </a:fld>
            <a:endParaRPr lang="en-US"/>
          </a:p>
        </p:txBody>
      </p:sp>
    </p:spTree>
    <p:extLst>
      <p:ext uri="{BB962C8B-B14F-4D97-AF65-F5344CB8AC3E}">
        <p14:creationId xmlns:p14="http://schemas.microsoft.com/office/powerpoint/2010/main" val="257985901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129</a:t>
            </a:fld>
            <a:endParaRPr lang="en-US"/>
          </a:p>
        </p:txBody>
      </p:sp>
    </p:spTree>
    <p:extLst>
      <p:ext uri="{BB962C8B-B14F-4D97-AF65-F5344CB8AC3E}">
        <p14:creationId xmlns:p14="http://schemas.microsoft.com/office/powerpoint/2010/main" val="318905745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DC57A8-AE18-4654-B6AF-04B3577165BE}" type="slidenum">
              <a:rPr lang="en-US" smtClean="0"/>
              <a:t>130</a:t>
            </a:fld>
            <a:endParaRPr lang="en-US"/>
          </a:p>
        </p:txBody>
      </p:sp>
    </p:spTree>
    <p:extLst>
      <p:ext uri="{BB962C8B-B14F-4D97-AF65-F5344CB8AC3E}">
        <p14:creationId xmlns:p14="http://schemas.microsoft.com/office/powerpoint/2010/main" val="396114510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131</a:t>
            </a:fld>
            <a:endParaRPr lang="en-US"/>
          </a:p>
        </p:txBody>
      </p:sp>
    </p:spTree>
    <p:extLst>
      <p:ext uri="{BB962C8B-B14F-4D97-AF65-F5344CB8AC3E}">
        <p14:creationId xmlns:p14="http://schemas.microsoft.com/office/powerpoint/2010/main" val="252580776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Removed from the Home Page of the website to mitigate the likelihood of hacks, spam, phishing, etc. </a:t>
            </a:r>
          </a:p>
          <a:p>
            <a:endParaRPr lang="en-US" dirty="0"/>
          </a:p>
          <a:p>
            <a:r>
              <a:rPr lang="en-US" dirty="0"/>
              <a:t>Brad insert direct link</a:t>
            </a:r>
          </a:p>
        </p:txBody>
      </p:sp>
      <p:sp>
        <p:nvSpPr>
          <p:cNvPr id="4" name="Slide Number Placeholder 3"/>
          <p:cNvSpPr>
            <a:spLocks noGrp="1"/>
          </p:cNvSpPr>
          <p:nvPr>
            <p:ph type="sldNum" sz="quarter" idx="5"/>
          </p:nvPr>
        </p:nvSpPr>
        <p:spPr/>
        <p:txBody>
          <a:bodyPr/>
          <a:lstStyle/>
          <a:p>
            <a:fld id="{C8DC57A8-AE18-4654-B6AF-04B3577165BE}" type="slidenum">
              <a:rPr lang="en-US" smtClean="0"/>
              <a:t>132</a:t>
            </a:fld>
            <a:endParaRPr lang="en-US"/>
          </a:p>
        </p:txBody>
      </p:sp>
    </p:spTree>
    <p:extLst>
      <p:ext uri="{BB962C8B-B14F-4D97-AF65-F5344CB8AC3E}">
        <p14:creationId xmlns:p14="http://schemas.microsoft.com/office/powerpoint/2010/main" val="305790916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133</a:t>
            </a:fld>
            <a:endParaRPr lang="en-US"/>
          </a:p>
        </p:txBody>
      </p:sp>
    </p:spTree>
    <p:extLst>
      <p:ext uri="{BB962C8B-B14F-4D97-AF65-F5344CB8AC3E}">
        <p14:creationId xmlns:p14="http://schemas.microsoft.com/office/powerpoint/2010/main" val="2859586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57BB6-498A-44FA-8ED2-258F9601A715}" type="slidenum">
              <a:rPr lang="en-US" smtClean="0"/>
              <a:t>134</a:t>
            </a:fld>
            <a:endParaRPr lang="en-US"/>
          </a:p>
        </p:txBody>
      </p:sp>
    </p:spTree>
    <p:extLst>
      <p:ext uri="{BB962C8B-B14F-4D97-AF65-F5344CB8AC3E}">
        <p14:creationId xmlns:p14="http://schemas.microsoft.com/office/powerpoint/2010/main" val="2859586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Generally speaking, it is the responsibility of the CES Ancillary Employee to  equip themselves with the office equipment they need to do their jobs:  lap tops, printers, paper, etc. </a:t>
            </a:r>
          </a:p>
          <a:p>
            <a:endParaRPr lang="en-US" dirty="0"/>
          </a:p>
          <a:p>
            <a:r>
              <a:rPr lang="en-US" dirty="0"/>
              <a:t>However, CES did recognize the need to support staff during the  pandemic, by purchasing a small # of technology and equipment:</a:t>
            </a:r>
          </a:p>
          <a:p>
            <a:r>
              <a:rPr lang="en-US" dirty="0"/>
              <a:t>Dual monitors</a:t>
            </a:r>
          </a:p>
          <a:p>
            <a:r>
              <a:rPr lang="en-US" dirty="0"/>
              <a:t>Document cameras</a:t>
            </a:r>
          </a:p>
          <a:p>
            <a:r>
              <a:rPr lang="en-US" dirty="0"/>
              <a:t>Head sets </a:t>
            </a:r>
          </a:p>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135</a:t>
            </a:fld>
            <a:endParaRPr lang="en-US"/>
          </a:p>
        </p:txBody>
      </p:sp>
    </p:spTree>
    <p:extLst>
      <p:ext uri="{BB962C8B-B14F-4D97-AF65-F5344CB8AC3E}">
        <p14:creationId xmlns:p14="http://schemas.microsoft.com/office/powerpoint/2010/main" val="60355614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Ancillary Handbook does not  indicate that CES employees  are responsible for damaged equipment, however,  this will  provision will eventually be added to the  handbook.</a:t>
            </a:r>
          </a:p>
          <a:p>
            <a:endParaRPr lang="en-US" dirty="0"/>
          </a:p>
          <a:p>
            <a:r>
              <a:rPr lang="en-US" dirty="0"/>
              <a:t>While CES did take on more of a role in furnishing equipment that would have otherwise been the responsibility of the employee (during the pandemic), the expectation going forward is that  CES Ancillary Staff will furnish their own equipment.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CES does have a limited supply of laptops that  may be issued to ancillary staff.  However, we ask that  you return the lap top in the condition that you received it. Keys on keyboard, functioning screen, etc. </a:t>
            </a:r>
          </a:p>
          <a:p>
            <a:endParaRPr lang="en-US" dirty="0"/>
          </a:p>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136</a:t>
            </a:fld>
            <a:endParaRPr lang="en-US"/>
          </a:p>
        </p:txBody>
      </p:sp>
    </p:spTree>
    <p:extLst>
      <p:ext uri="{BB962C8B-B14F-4D97-AF65-F5344CB8AC3E}">
        <p14:creationId xmlns:p14="http://schemas.microsoft.com/office/powerpoint/2010/main" val="141078150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137</a:t>
            </a:fld>
            <a:endParaRPr lang="en-US"/>
          </a:p>
        </p:txBody>
      </p:sp>
    </p:spTree>
    <p:extLst>
      <p:ext uri="{BB962C8B-B14F-4D97-AF65-F5344CB8AC3E}">
        <p14:creationId xmlns:p14="http://schemas.microsoft.com/office/powerpoint/2010/main" val="189127382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138</a:t>
            </a:fld>
            <a:endParaRPr lang="en-US"/>
          </a:p>
        </p:txBody>
      </p:sp>
    </p:spTree>
    <p:extLst>
      <p:ext uri="{BB962C8B-B14F-4D97-AF65-F5344CB8AC3E}">
        <p14:creationId xmlns:p14="http://schemas.microsoft.com/office/powerpoint/2010/main" val="32678043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667865"/>
            <a:ext cx="9144000" cy="851463"/>
          </a:xfrm>
        </p:spPr>
        <p:txBody>
          <a:bodyPr anchor="b"/>
          <a:lstStyle>
            <a:lvl1pPr algn="ctr">
              <a:defRPr sz="6000"/>
            </a:lvl1pPr>
          </a:lstStyle>
          <a:p>
            <a:r>
              <a:rPr lang="en-US" dirty="0"/>
              <a:t>Enter Event Title</a:t>
            </a:r>
          </a:p>
        </p:txBody>
      </p:sp>
      <p:sp>
        <p:nvSpPr>
          <p:cNvPr id="3" name="Subtitle 2"/>
          <p:cNvSpPr>
            <a:spLocks noGrp="1"/>
          </p:cNvSpPr>
          <p:nvPr>
            <p:ph type="subTitle" idx="1" hasCustomPrompt="1"/>
          </p:nvPr>
        </p:nvSpPr>
        <p:spPr>
          <a:xfrm>
            <a:off x="1524000" y="5888660"/>
            <a:ext cx="9144000" cy="93616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Presenters Names if applicable</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731" y="205962"/>
            <a:ext cx="8204537" cy="4461903"/>
          </a:xfrm>
          <a:prstGeom prst="rect">
            <a:avLst/>
          </a:prstGeom>
        </p:spPr>
      </p:pic>
      <p:sp>
        <p:nvSpPr>
          <p:cNvPr id="13" name="Text Placeholder 12"/>
          <p:cNvSpPr>
            <a:spLocks noGrp="1"/>
          </p:cNvSpPr>
          <p:nvPr>
            <p:ph type="body" sz="quarter" idx="10" hasCustomPrompt="1"/>
          </p:nvPr>
        </p:nvSpPr>
        <p:spPr>
          <a:xfrm>
            <a:off x="1524000" y="5519738"/>
            <a:ext cx="9144000" cy="368300"/>
          </a:xfrm>
        </p:spPr>
        <p:txBody>
          <a:bodyPr/>
          <a:lstStyle>
            <a:lvl1pPr marL="0" indent="0" algn="ctr">
              <a:buNone/>
              <a:defRPr sz="1600"/>
            </a:lvl1pPr>
          </a:lstStyle>
          <a:p>
            <a:pPr lvl="0"/>
            <a:fld id="{0226D604-3751-4A32-96E7-CFE5C668D6DE}" type="datetime2">
              <a:rPr lang="en-US" smtClean="0"/>
              <a:t>Wednesday, April 26, 2017</a:t>
            </a:fld>
            <a:endParaRPr lang="en-US" dirty="0"/>
          </a:p>
        </p:txBody>
      </p:sp>
    </p:spTree>
    <p:extLst>
      <p:ext uri="{BB962C8B-B14F-4D97-AF65-F5344CB8AC3E}">
        <p14:creationId xmlns:p14="http://schemas.microsoft.com/office/powerpoint/2010/main" val="1636107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rot="10800000">
            <a:off x="0" y="-154718"/>
            <a:ext cx="12192000" cy="118262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65665"/>
            <a:ext cx="12192000" cy="1181369"/>
          </a:xfrm>
          <a:prstGeom prst="rect">
            <a:avLst/>
          </a:prstGeom>
        </p:spPr>
      </p:pic>
      <p:sp>
        <p:nvSpPr>
          <p:cNvPr id="2" name="Title 1"/>
          <p:cNvSpPr>
            <a:spLocks noGrp="1"/>
          </p:cNvSpPr>
          <p:nvPr>
            <p:ph type="title"/>
          </p:nvPr>
        </p:nvSpPr>
        <p:spPr>
          <a:xfrm>
            <a:off x="838200" y="2735592"/>
            <a:ext cx="10515600" cy="1325563"/>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022B156B-59AE-415F-B24B-8756D48BB977}" type="slidenum">
              <a:rPr lang="en-US" smtClean="0"/>
              <a:t>‹#›</a:t>
            </a:fld>
            <a:endParaRPr lang="en-US"/>
          </a:p>
        </p:txBody>
      </p:sp>
    </p:spTree>
    <p:extLst>
      <p:ext uri="{BB962C8B-B14F-4D97-AF65-F5344CB8AC3E}">
        <p14:creationId xmlns:p14="http://schemas.microsoft.com/office/powerpoint/2010/main" val="368157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65665"/>
            <a:ext cx="12192000" cy="1181369"/>
          </a:xfrm>
          <a:prstGeom prst="rect">
            <a:avLst/>
          </a:prstGeom>
          <a:scene3d>
            <a:camera prst="orthographicFront"/>
            <a:lightRig rig="threePt" dir="t"/>
          </a:scene3d>
          <a:sp3d prstMaterial="softEdge">
            <a:bevelT/>
          </a:sp3d>
        </p:spPr>
      </p:pic>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022B156B-59AE-415F-B24B-8756D48BB977}" type="slidenum">
              <a:rPr lang="en-US" smtClean="0"/>
              <a:t>‹#›</a:t>
            </a:fld>
            <a:endParaRPr lang="en-US"/>
          </a:p>
        </p:txBody>
      </p:sp>
    </p:spTree>
    <p:extLst>
      <p:ext uri="{BB962C8B-B14F-4D97-AF65-F5344CB8AC3E}">
        <p14:creationId xmlns:p14="http://schemas.microsoft.com/office/powerpoint/2010/main" val="71120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64100" cy="6858000"/>
          </a:xfrm>
          <a:prstGeom prst="rect">
            <a:avLst/>
          </a:prstGeom>
          <a:scene3d>
            <a:camera prst="orthographicFront"/>
            <a:lightRig rig="threePt" dir="t"/>
          </a:scene3d>
          <a:sp3d contourW="12700" prstMaterial="softEdge">
            <a:bevelT/>
            <a:contourClr>
              <a:schemeClr val="accent6">
                <a:lumMod val="75000"/>
              </a:schemeClr>
            </a:contourClr>
          </a:sp3d>
        </p:spPr>
      </p:pic>
      <p:sp>
        <p:nvSpPr>
          <p:cNvPr id="2" name="Title 1"/>
          <p:cNvSpPr>
            <a:spLocks noGrp="1"/>
          </p:cNvSpPr>
          <p:nvPr>
            <p:ph type="title" hasCustomPrompt="1"/>
          </p:nvPr>
        </p:nvSpPr>
        <p:spPr>
          <a:xfrm>
            <a:off x="209550" y="701955"/>
            <a:ext cx="4379128" cy="3901463"/>
          </a:xfrm>
          <a:noFill/>
        </p:spPr>
        <p:txBody>
          <a:bodyPr anchor="ctr"/>
          <a:lstStyle>
            <a:lvl1pPr>
              <a:defRPr sz="6000"/>
            </a:lvl1pPr>
          </a:lstStyle>
          <a:p>
            <a:r>
              <a:rPr lang="en-US" dirty="0"/>
              <a:t>Enter Section Header Title</a:t>
            </a:r>
          </a:p>
        </p:txBody>
      </p:sp>
      <p:sp>
        <p:nvSpPr>
          <p:cNvPr id="3" name="Text Placeholder 2"/>
          <p:cNvSpPr>
            <a:spLocks noGrp="1"/>
          </p:cNvSpPr>
          <p:nvPr>
            <p:ph type="body" idx="1" hasCustomPrompt="1"/>
          </p:nvPr>
        </p:nvSpPr>
        <p:spPr>
          <a:xfrm>
            <a:off x="209550" y="4630406"/>
            <a:ext cx="4379128" cy="1677566"/>
          </a:xfrm>
          <a:solidFill>
            <a:schemeClr val="accent6">
              <a:lumMod val="75000"/>
              <a:alpha val="45000"/>
            </a:schemeClr>
          </a:solidFill>
        </p:spPr>
        <p:txBody>
          <a:bodyPr anchor="ct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Presenter Names if applicable</a:t>
            </a:r>
          </a:p>
        </p:txBody>
      </p:sp>
    </p:spTree>
    <p:extLst>
      <p:ext uri="{BB962C8B-B14F-4D97-AF65-F5344CB8AC3E}">
        <p14:creationId xmlns:p14="http://schemas.microsoft.com/office/powerpoint/2010/main" val="222033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900" y="0"/>
            <a:ext cx="4864100" cy="6858000"/>
          </a:xfrm>
          <a:prstGeom prst="rect">
            <a:avLst/>
          </a:prstGeom>
          <a:scene3d>
            <a:camera prst="orthographicFront"/>
            <a:lightRig rig="threePt" dir="t"/>
          </a:scene3d>
          <a:sp3d contourW="12700" prstMaterial="softEdge">
            <a:bevelT/>
            <a:contourClr>
              <a:schemeClr val="accent6">
                <a:lumMod val="75000"/>
              </a:schemeClr>
            </a:contourClr>
          </a:sp3d>
        </p:spPr>
      </p:pic>
      <p:sp>
        <p:nvSpPr>
          <p:cNvPr id="2" name="Title 1"/>
          <p:cNvSpPr>
            <a:spLocks noGrp="1"/>
          </p:cNvSpPr>
          <p:nvPr>
            <p:ph type="title" hasCustomPrompt="1"/>
          </p:nvPr>
        </p:nvSpPr>
        <p:spPr>
          <a:xfrm>
            <a:off x="7433909" y="853058"/>
            <a:ext cx="4379128" cy="3901463"/>
          </a:xfrm>
          <a:noFill/>
        </p:spPr>
        <p:txBody>
          <a:bodyPr anchor="ctr"/>
          <a:lstStyle>
            <a:lvl1pPr>
              <a:defRPr sz="6000"/>
            </a:lvl1pPr>
          </a:lstStyle>
          <a:p>
            <a:r>
              <a:rPr lang="en-US" dirty="0"/>
              <a:t>Enter Section Header Title</a:t>
            </a:r>
          </a:p>
        </p:txBody>
      </p:sp>
      <p:sp>
        <p:nvSpPr>
          <p:cNvPr id="3" name="Text Placeholder 2"/>
          <p:cNvSpPr>
            <a:spLocks noGrp="1"/>
          </p:cNvSpPr>
          <p:nvPr>
            <p:ph type="body" idx="1" hasCustomPrompt="1"/>
          </p:nvPr>
        </p:nvSpPr>
        <p:spPr>
          <a:xfrm>
            <a:off x="7433909" y="4754521"/>
            <a:ext cx="4379128" cy="1677566"/>
          </a:xfrm>
          <a:solidFill>
            <a:schemeClr val="accent6">
              <a:lumMod val="75000"/>
              <a:alpha val="45000"/>
            </a:schemeClr>
          </a:solidFill>
        </p:spPr>
        <p:txBody>
          <a:bodyPr anchor="ct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Presenter Names if applicable</a:t>
            </a:r>
          </a:p>
        </p:txBody>
      </p:sp>
    </p:spTree>
    <p:extLst>
      <p:ext uri="{BB962C8B-B14F-4D97-AF65-F5344CB8AC3E}">
        <p14:creationId xmlns:p14="http://schemas.microsoft.com/office/powerpoint/2010/main" val="59982076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2">
              <a:alphaModFix amt="50000"/>
            </a:blip>
            <a:srcRect/>
            <a:stretch>
              <a:fillRect/>
            </a:stretch>
          </a:blipFill>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solidFill>
            <a:schemeClr val="accent3">
              <a:lumMod val="60000"/>
              <a:lumOff val="40000"/>
              <a:alpha val="50000"/>
            </a:scheme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solidFill>
            <a:schemeClr val="accent3">
              <a:lumMod val="60000"/>
              <a:lumOff val="40000"/>
              <a:alpha val="25000"/>
            </a:scheme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022B156B-59AE-415F-B24B-8756D48BB977}" type="slidenum">
              <a:rPr lang="en-US" smtClean="0"/>
              <a:t>‹#›</a:t>
            </a:fld>
            <a:endParaRPr lang="en-US"/>
          </a:p>
        </p:txBody>
      </p:sp>
    </p:spTree>
    <p:extLst>
      <p:ext uri="{BB962C8B-B14F-4D97-AF65-F5344CB8AC3E}">
        <p14:creationId xmlns:p14="http://schemas.microsoft.com/office/powerpoint/2010/main" val="138581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blipFill dpi="0" rotWithShape="1">
            <a:blip r:embed="rId2">
              <a:alphaModFix amt="65000"/>
            </a:blip>
            <a:srcRect/>
            <a:stretch>
              <a:fillRect/>
            </a:stretch>
          </a:blipFill>
        </p:spPr>
        <p:txBody>
          <a:bodyPr/>
          <a:lstStyle>
            <a:lvl1pPr algn="ctr">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solidFill>
            <a:schemeClr val="accent5">
              <a:lumMod val="60000"/>
              <a:lumOff val="40000"/>
            </a:scheme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solidFill>
            <a:schemeClr val="accent5">
              <a:lumMod val="60000"/>
              <a:lumOff val="40000"/>
              <a:alpha val="50000"/>
            </a:scheme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022B156B-59AE-415F-B24B-8756D48BB977}" type="slidenum">
              <a:rPr lang="en-US" smtClean="0"/>
              <a:t>‹#›</a:t>
            </a:fld>
            <a:endParaRPr lang="en-US"/>
          </a:p>
        </p:txBody>
      </p:sp>
    </p:spTree>
    <p:extLst>
      <p:ext uri="{BB962C8B-B14F-4D97-AF65-F5344CB8AC3E}">
        <p14:creationId xmlns:p14="http://schemas.microsoft.com/office/powerpoint/2010/main" val="245021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64100" cy="6858000"/>
          </a:xfrm>
          <a:prstGeom prst="rect">
            <a:avLst/>
          </a:prstGeom>
          <a:scene3d>
            <a:camera prst="orthographicFront"/>
            <a:lightRig rig="threePt" dir="t"/>
          </a:scene3d>
          <a:sp3d contourW="12700" prstMaterial="softEdge">
            <a:bevelT/>
            <a:contourClr>
              <a:schemeClr val="accent6">
                <a:lumMod val="75000"/>
              </a:schemeClr>
            </a:contourClr>
          </a:sp3d>
        </p:spPr>
      </p:pic>
      <p:sp>
        <p:nvSpPr>
          <p:cNvPr id="2" name="Title 1"/>
          <p:cNvSpPr>
            <a:spLocks noGrp="1"/>
          </p:cNvSpPr>
          <p:nvPr>
            <p:ph type="title"/>
          </p:nvPr>
        </p:nvSpPr>
        <p:spPr>
          <a:xfrm>
            <a:off x="465931" y="477672"/>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65930" y="20778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lang="en-US" smtClean="0"/>
              <a:pPr/>
              <a:t>‹#›</a:t>
            </a:fld>
            <a:endParaRPr lang="en-US"/>
          </a:p>
        </p:txBody>
      </p:sp>
    </p:spTree>
    <p:extLst>
      <p:ext uri="{BB962C8B-B14F-4D97-AF65-F5344CB8AC3E}">
        <p14:creationId xmlns:p14="http://schemas.microsoft.com/office/powerpoint/2010/main" val="390484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lang="en-US" smtClean="0"/>
              <a:t>‹#›</a:t>
            </a:fld>
            <a:endParaRPr lang="en-US"/>
          </a:p>
        </p:txBody>
      </p:sp>
    </p:spTree>
    <p:extLst>
      <p:ext uri="{BB962C8B-B14F-4D97-AF65-F5344CB8AC3E}">
        <p14:creationId xmlns:p14="http://schemas.microsoft.com/office/powerpoint/2010/main" val="368436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2074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General Graphic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3466" y="2319869"/>
            <a:ext cx="6446519" cy="713117"/>
          </a:xfrm>
          <a:prstGeom prst="rect">
            <a:avLst/>
          </a:prstGeom>
        </p:spPr>
        <p:txBody>
          <a:bodyPr>
            <a:normAutofit/>
          </a:bodyPr>
          <a:lstStyle>
            <a:lvl1pPr algn="l">
              <a:defRPr sz="3200" b="0">
                <a:solidFill>
                  <a:schemeClr val="accent1"/>
                </a:solidFill>
                <a:effectLst/>
                <a:latin typeface="Barlow SemiBold" panose="00000700000000000000" pitchFamily="2" charset="0"/>
                <a:cs typeface="Arial" panose="020B0604020202020204" pitchFamily="34" charset="0"/>
              </a:defRPr>
            </a:lvl1pPr>
          </a:lstStyle>
          <a:p>
            <a:r>
              <a:rPr lang="en-US"/>
              <a:t>Click to edit Master title style</a:t>
            </a:r>
            <a:endParaRPr lang="en-US" dirty="0"/>
          </a:p>
        </p:txBody>
      </p:sp>
      <p:sp>
        <p:nvSpPr>
          <p:cNvPr id="12" name="Text Placeholder 11"/>
          <p:cNvSpPr>
            <a:spLocks noGrp="1"/>
          </p:cNvSpPr>
          <p:nvPr>
            <p:ph type="body" sz="quarter" idx="12"/>
          </p:nvPr>
        </p:nvSpPr>
        <p:spPr>
          <a:xfrm>
            <a:off x="283465" y="3128470"/>
            <a:ext cx="6446519" cy="288985"/>
          </a:xfrm>
          <a:prstGeom prst="rect">
            <a:avLst/>
          </a:prstGeom>
        </p:spPr>
        <p:txBody>
          <a:bodyPr>
            <a:noAutofit/>
          </a:bodyPr>
          <a:lstStyle>
            <a:lvl1pPr algn="l">
              <a:buNone/>
              <a:defRPr sz="2400" b="0">
                <a:solidFill>
                  <a:schemeClr val="accent2"/>
                </a:solidFill>
                <a:effectLst/>
                <a:latin typeface="+mn-lt"/>
                <a:cs typeface="Arial" panose="020B0604020202020204" pitchFamily="34" charset="0"/>
              </a:defRPr>
            </a:lvl1pPr>
          </a:lstStyle>
          <a:p>
            <a:pPr lvl="0"/>
            <a:r>
              <a:rPr lang="en-US"/>
              <a:t>Click to edit Master text styles</a:t>
            </a:r>
          </a:p>
        </p:txBody>
      </p:sp>
      <p:pic>
        <p:nvPicPr>
          <p:cNvPr id="6" name="Picture 5" descr="A close up of a sign&#10;&#10;Description automatically generated">
            <a:extLst>
              <a:ext uri="{FF2B5EF4-FFF2-40B4-BE49-F238E27FC236}">
                <a16:creationId xmlns:a16="http://schemas.microsoft.com/office/drawing/2014/main" id="{4FB0958D-6551-466D-BDA9-10AD3BD760E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2" y="210878"/>
            <a:ext cx="1845018" cy="562232"/>
          </a:xfrm>
          <a:prstGeom prst="rect">
            <a:avLst/>
          </a:prstGeom>
        </p:spPr>
      </p:pic>
    </p:spTree>
    <p:extLst>
      <p:ext uri="{BB962C8B-B14F-4D97-AF65-F5344CB8AC3E}">
        <p14:creationId xmlns:p14="http://schemas.microsoft.com/office/powerpoint/2010/main" val="391858649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9641" y="990600"/>
            <a:ext cx="11575445" cy="685800"/>
          </a:xfrm>
          <a:prstGeom prst="rect">
            <a:avLst/>
          </a:prstGeom>
        </p:spPr>
        <p:txBody>
          <a:bodyPr/>
          <a:lstStyle>
            <a:lvl1pPr>
              <a:defRPr>
                <a:solidFill>
                  <a:schemeClr val="accent1"/>
                </a:solidFill>
                <a:latin typeface="Barlow SemiBold" panose="00000700000000000000" pitchFamily="2" charset="0"/>
              </a:defRPr>
            </a:lvl1pPr>
          </a:lstStyle>
          <a:p>
            <a:r>
              <a:rPr lang="en-US"/>
              <a:t>Click to edit Master title style</a:t>
            </a:r>
            <a:endParaRPr lang="en-US" dirty="0"/>
          </a:p>
        </p:txBody>
      </p:sp>
      <p:sp>
        <p:nvSpPr>
          <p:cNvPr id="7" name="Text Placeholder 6"/>
          <p:cNvSpPr>
            <a:spLocks noGrp="1"/>
          </p:cNvSpPr>
          <p:nvPr>
            <p:ph type="body" sz="quarter" idx="13"/>
          </p:nvPr>
        </p:nvSpPr>
        <p:spPr>
          <a:xfrm>
            <a:off x="304802" y="1752600"/>
            <a:ext cx="11580284"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3"/>
          </p:nvPr>
        </p:nvSpPr>
        <p:spPr>
          <a:xfrm>
            <a:off x="1543171" y="6594606"/>
            <a:ext cx="9004061" cy="172528"/>
          </a:xfrm>
          <a:prstGeom prst="rect">
            <a:avLst/>
          </a:prstGeom>
        </p:spPr>
        <p:txBody>
          <a:bodyPr vert="horz" lIns="91440" tIns="45720" rIns="91440" bIns="45720" rtlCol="0" anchor="ctr"/>
          <a:lstStyle>
            <a:lvl1pPr algn="l">
              <a:lnSpc>
                <a:spcPct val="85000"/>
              </a:lnSpc>
              <a:spcAft>
                <a:spcPts val="600"/>
              </a:spcAft>
              <a:defRPr sz="900" b="0" i="0">
                <a:solidFill>
                  <a:schemeClr val="tx1">
                    <a:lumMod val="75000"/>
                    <a:lumOff val="25000"/>
                  </a:schemeClr>
                </a:solidFill>
                <a:latin typeface="Arial" pitchFamily="34" charset="0"/>
                <a:cs typeface="Arial" pitchFamily="34" charset="0"/>
              </a:defRPr>
            </a:lvl1pPr>
          </a:lstStyle>
          <a:p>
            <a:endParaRPr lang="en-US" dirty="0"/>
          </a:p>
        </p:txBody>
      </p:sp>
      <p:sp>
        <p:nvSpPr>
          <p:cNvPr id="5" name="Slide Number Placeholder 5"/>
          <p:cNvSpPr>
            <a:spLocks noGrp="1"/>
          </p:cNvSpPr>
          <p:nvPr>
            <p:ph type="sldNum" sz="quarter" idx="4"/>
          </p:nvPr>
        </p:nvSpPr>
        <p:spPr>
          <a:xfrm>
            <a:off x="239623" y="6591725"/>
            <a:ext cx="1267124" cy="184036"/>
          </a:xfrm>
          <a:prstGeom prst="rect">
            <a:avLst/>
          </a:prstGeom>
        </p:spPr>
        <p:txBody>
          <a:bodyPr vert="horz" lIns="91440" tIns="45720" rIns="91440" bIns="45720" rtlCol="0" anchor="ctr"/>
          <a:lstStyle>
            <a:lvl1pPr algn="l">
              <a:lnSpc>
                <a:spcPct val="85000"/>
              </a:lnSpc>
              <a:spcAft>
                <a:spcPts val="600"/>
              </a:spcAft>
              <a:defRPr sz="900" b="0" i="0">
                <a:solidFill>
                  <a:schemeClr val="tx1">
                    <a:lumMod val="75000"/>
                    <a:lumOff val="25000"/>
                  </a:schemeClr>
                </a:solidFill>
                <a:latin typeface="Arial" pitchFamily="34" charset="0"/>
                <a:cs typeface="Arial" pitchFamily="34" charset="0"/>
              </a:defRPr>
            </a:lvl1pPr>
          </a:lstStyle>
          <a:p>
            <a:fld id="{84510B18-39ED-408C-BC0F-AB1CFDEC7A8C}" type="slidenum">
              <a:rPr lang="en-US" smtClean="0"/>
              <a:pPr/>
              <a:t>‹#›</a:t>
            </a:fld>
            <a:endParaRPr lang="en-US" dirty="0"/>
          </a:p>
        </p:txBody>
      </p:sp>
      <p:pic>
        <p:nvPicPr>
          <p:cNvPr id="6" name="Picture 5" descr="A close up of a sign&#10;&#10;Description automatically generated">
            <a:extLst>
              <a:ext uri="{FF2B5EF4-FFF2-40B4-BE49-F238E27FC236}">
                <a16:creationId xmlns:a16="http://schemas.microsoft.com/office/drawing/2014/main" id="{07197F75-F822-4D24-981A-DFA6270E21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2" y="210878"/>
            <a:ext cx="1845018" cy="562232"/>
          </a:xfrm>
          <a:prstGeom prst="rect">
            <a:avLst/>
          </a:prstGeom>
        </p:spPr>
      </p:pic>
    </p:spTree>
    <p:extLst>
      <p:ext uri="{BB962C8B-B14F-4D97-AF65-F5344CB8AC3E}">
        <p14:creationId xmlns:p14="http://schemas.microsoft.com/office/powerpoint/2010/main" val="9024975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99945-0A15-4715-AB6C-F5E56CF20F70}" type="datetimeFigureOut">
              <a:rPr lang="en-US" smtClean="0"/>
              <a:pPr/>
              <a:t>7/30/2021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2B156B-59AE-415F-B24B-8756D48BB977}" type="slidenum">
              <a:rPr lang="en-US" smtClean="0"/>
              <a:pPr/>
              <a:t>‹#›</a:t>
            </a:fld>
            <a:endParaRPr lang="en-US"/>
          </a:p>
        </p:txBody>
      </p:sp>
    </p:spTree>
    <p:extLst>
      <p:ext uri="{BB962C8B-B14F-4D97-AF65-F5344CB8AC3E}">
        <p14:creationId xmlns:p14="http://schemas.microsoft.com/office/powerpoint/2010/main" val="67127662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s://www.justia.com/education/discrimination-in-education/" TargetMode="External"/><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hyperlink" Target="mailto:jgarcia@Pomsassoc.com" TargetMode="External"/><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www.ces.org/"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hyperlink" Target="mailto:natasha@ces.org"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hyperlink" Target="https://www.flickr.com/photos/armydre2008/4278899863/" TargetMode="External"/><Relationship Id="rId4" Type="http://schemas.openxmlformats.org/officeDocument/2006/relationships/image" Target="../media/image1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7.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hyperlink" Target="mailto:teri@ces.org" TargetMode="External"/><Relationship Id="rId2" Type="http://schemas.openxmlformats.org/officeDocument/2006/relationships/notesSlide" Target="../notesSlides/notesSlide82.xml"/><Relationship Id="rId1" Type="http://schemas.openxmlformats.org/officeDocument/2006/relationships/slideLayout" Target="../slideLayouts/slideLayout8.xml"/><Relationship Id="rId4" Type="http://schemas.openxmlformats.org/officeDocument/2006/relationships/image" Target="../media/image23.jp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27.gif"/><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30.gif"/></Relationships>
</file>

<file path=ppt/slides/_rels/slide85.xml.rels><?xml version="1.0" encoding="UTF-8" standalone="yes"?>
<Relationships xmlns="http://schemas.openxmlformats.org/package/2006/relationships"><Relationship Id="rId3" Type="http://schemas.openxmlformats.org/officeDocument/2006/relationships/hyperlink" Target="https://nmces.follettdestiny.com/" TargetMode="External"/><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8.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9.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1.xml"/><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2.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7.xml"/><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8.xml"/><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9.xml"/><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0.xml"/><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101.xml"/><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6.xml"/><Relationship Id="rId1" Type="http://schemas.openxmlformats.org/officeDocument/2006/relationships/slideLayout" Target="../slideLayouts/slideLayout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9.xml"/><Relationship Id="rId1" Type="http://schemas.openxmlformats.org/officeDocument/2006/relationships/slideLayout" Target="../slideLayouts/slideLayout3.xml"/><Relationship Id="rId4" Type="http://schemas.openxmlformats.org/officeDocument/2006/relationships/hyperlink" Target="http://www.ces.org/" TargetMode="External"/></Relationships>
</file>

<file path=ppt/slides/_rels/slide1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0.xml"/><Relationship Id="rId1" Type="http://schemas.openxmlformats.org/officeDocument/2006/relationships/slideLayout" Target="../slideLayouts/slideLayout9.xml"/></Relationships>
</file>

<file path=ppt/slides/_rels/slide11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1.xml"/><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2.xml"/><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3.xml"/><Relationship Id="rId1" Type="http://schemas.openxmlformats.org/officeDocument/2006/relationships/slideLayout" Target="../slideLayouts/slideLayout9.xml"/></Relationships>
</file>

<file path=ppt/slides/_rels/slide1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9.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0.xml"/><Relationship Id="rId1" Type="http://schemas.openxmlformats.org/officeDocument/2006/relationships/slideLayout" Target="../slideLayouts/slideLayout9.xml"/><Relationship Id="rId4" Type="http://schemas.openxmlformats.org/officeDocument/2006/relationships/image" Target="../media/image53.jpeg"/></Relationships>
</file>

<file path=ppt/slides/_rels/slide1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1.xml"/><Relationship Id="rId1" Type="http://schemas.openxmlformats.org/officeDocument/2006/relationships/slideLayout" Target="../slideLayouts/slideLayout3.xml"/><Relationship Id="rId5" Type="http://schemas.openxmlformats.org/officeDocument/2006/relationships/image" Target="../media/image55.jpeg"/><Relationship Id="rId4" Type="http://schemas.openxmlformats.org/officeDocument/2006/relationships/image" Target="cid:b7c1c104-5e5b-4a23-9892-e3c6e96bffb1@namprd10.prod.outlook.com"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23.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9.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9.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29.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2.xml"/><Relationship Id="rId1" Type="http://schemas.openxmlformats.org/officeDocument/2006/relationships/slideLayout" Target="../slideLayouts/slideLayout6.xml"/><Relationship Id="rId4" Type="http://schemas.openxmlformats.org/officeDocument/2006/relationships/hyperlink" Target="http://mail.ces.org/"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33.xml"/><Relationship Id="rId1" Type="http://schemas.openxmlformats.org/officeDocument/2006/relationships/slideLayout" Target="../slideLayouts/slideLayout9.xml"/></Relationships>
</file>

<file path=ppt/slides/_rels/slide1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34.xml"/><Relationship Id="rId1" Type="http://schemas.openxmlformats.org/officeDocument/2006/relationships/slideLayout" Target="../slideLayouts/slideLayout9.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3" Type="http://schemas.openxmlformats.org/officeDocument/2006/relationships/hyperlink" Target="mailto:lisa@ces.org" TargetMode="External"/><Relationship Id="rId2" Type="http://schemas.openxmlformats.org/officeDocument/2006/relationships/notesSlide" Target="../notesSlides/notesSlide138.xml"/><Relationship Id="rId1" Type="http://schemas.openxmlformats.org/officeDocument/2006/relationships/slideLayout" Target="../slideLayouts/slideLayout10.xml"/><Relationship Id="rId5" Type="http://schemas.openxmlformats.org/officeDocument/2006/relationships/hyperlink" Target="mailto:mimi@ces.org" TargetMode="External"/><Relationship Id="rId4" Type="http://schemas.openxmlformats.org/officeDocument/2006/relationships/hyperlink" Target="mailto:angelina@ce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200" dirty="0"/>
              <a:t>CES Ancillary Meeting</a:t>
            </a:r>
          </a:p>
        </p:txBody>
      </p:sp>
      <p:sp>
        <p:nvSpPr>
          <p:cNvPr id="3" name="Subtitle 2"/>
          <p:cNvSpPr>
            <a:spLocks noGrp="1"/>
          </p:cNvSpPr>
          <p:nvPr>
            <p:ph type="subTitle" idx="1"/>
          </p:nvPr>
        </p:nvSpPr>
        <p:spPr>
          <a:xfrm>
            <a:off x="1524000" y="5519328"/>
            <a:ext cx="9144000" cy="936167"/>
          </a:xfrm>
        </p:spPr>
        <p:txBody>
          <a:bodyPr>
            <a:noAutofit/>
          </a:bodyPr>
          <a:lstStyle/>
          <a:p>
            <a:r>
              <a:rPr lang="en-US" sz="2800" dirty="0"/>
              <a:t>July 31, 2021</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199908"/>
            <a:ext cx="4876800" cy="2571384"/>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5400" dirty="0">
                <a:solidFill>
                  <a:schemeClr val="tx1"/>
                </a:solidFill>
              </a:rPr>
              <a:t>Welcome</a:t>
            </a:r>
          </a:p>
          <a:p>
            <a:pPr algn="ctr"/>
            <a:r>
              <a:rPr lang="en-US" sz="5400" dirty="0">
                <a:solidFill>
                  <a:schemeClr val="tx1"/>
                </a:solidFill>
              </a:rPr>
              <a:t>&amp; </a:t>
            </a:r>
          </a:p>
          <a:p>
            <a:pPr algn="ctr"/>
            <a:r>
              <a:rPr lang="en-US" sz="5400" dirty="0">
                <a:solidFill>
                  <a:schemeClr val="tx1"/>
                </a:solidFill>
              </a:rPr>
              <a:t>Introductions</a:t>
            </a:r>
          </a:p>
        </p:txBody>
      </p:sp>
      <p:sp>
        <p:nvSpPr>
          <p:cNvPr id="4" name="TextBox 3"/>
          <p:cNvSpPr txBox="1"/>
          <p:nvPr/>
        </p:nvSpPr>
        <p:spPr>
          <a:xfrm>
            <a:off x="4876800" y="2199908"/>
            <a:ext cx="7315200" cy="3416320"/>
          </a:xfrm>
          <a:prstGeom prst="rect">
            <a:avLst/>
          </a:prstGeom>
          <a:noFill/>
        </p:spPr>
        <p:txBody>
          <a:bodyPr wrap="square" rtlCol="0">
            <a:spAutoFit/>
          </a:bodyPr>
          <a:lstStyle/>
          <a:p>
            <a:pPr marL="685800" indent="-685800" algn="ctr">
              <a:buFont typeface="Wingdings" panose="05000000000000000000" pitchFamily="2" charset="2"/>
              <a:buChar char="v"/>
            </a:pPr>
            <a:r>
              <a:rPr lang="en-US" sz="5400" dirty="0"/>
              <a:t>David Chavez</a:t>
            </a:r>
          </a:p>
          <a:p>
            <a:pPr algn="ctr"/>
            <a:r>
              <a:rPr lang="en-US" sz="5400" dirty="0"/>
              <a:t>   Executive</a:t>
            </a:r>
          </a:p>
          <a:p>
            <a:pPr algn="ctr"/>
            <a:r>
              <a:rPr lang="en-US" sz="5400" dirty="0"/>
              <a:t>   Director</a:t>
            </a:r>
            <a:endParaRPr lang="en-US" sz="4800" dirty="0"/>
          </a:p>
          <a:p>
            <a:endParaRPr lang="en-US" sz="5400" dirty="0"/>
          </a:p>
        </p:txBody>
      </p:sp>
    </p:spTree>
    <p:extLst>
      <p:ext uri="{BB962C8B-B14F-4D97-AF65-F5344CB8AC3E}">
        <p14:creationId xmlns:p14="http://schemas.microsoft.com/office/powerpoint/2010/main" val="1834753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br>
              <a:rPr lang="en-US" b="1" dirty="0"/>
            </a:br>
            <a:r>
              <a:rPr lang="en-US" b="1" dirty="0"/>
              <a:t>Welcome, New and Returning Ancillary Staff! </a:t>
            </a:r>
            <a:br>
              <a:rPr lang="en-US" sz="3600" b="1" dirty="0"/>
            </a:br>
            <a:r>
              <a:rPr lang="en-US" sz="2800" dirty="0"/>
              <a:t>(hired since May 15, 2021 Meeting)</a:t>
            </a:r>
            <a:endParaRPr sz="2800" dirty="0"/>
          </a:p>
        </p:txBody>
      </p:sp>
      <p:sp>
        <p:nvSpPr>
          <p:cNvPr id="2" name="Content Placeholder 1">
            <a:extLst>
              <a:ext uri="{FF2B5EF4-FFF2-40B4-BE49-F238E27FC236}">
                <a16:creationId xmlns:a16="http://schemas.microsoft.com/office/drawing/2014/main" id="{7B2AF06F-B8DB-49A8-903A-D5754D6319E9}"/>
              </a:ext>
            </a:extLst>
          </p:cNvPr>
          <p:cNvSpPr>
            <a:spLocks noGrp="1"/>
          </p:cNvSpPr>
          <p:nvPr>
            <p:ph sz="half" idx="1"/>
          </p:nvPr>
        </p:nvSpPr>
        <p:spPr/>
        <p:txBody>
          <a:bodyPr>
            <a:normAutofit/>
          </a:bodyPr>
          <a:lstStyle/>
          <a:p>
            <a:pPr marL="342900" indent="-342900">
              <a:buFont typeface="Wingdings" panose="05000000000000000000" pitchFamily="2" charset="2"/>
              <a:buChar char="v"/>
            </a:pPr>
            <a:r>
              <a:rPr lang="en-US" sz="2800" dirty="0"/>
              <a:t>Shannon Francois, OT</a:t>
            </a:r>
          </a:p>
          <a:p>
            <a:pPr marL="342900" indent="-342900">
              <a:buFont typeface="Wingdings" panose="05000000000000000000" pitchFamily="2" charset="2"/>
              <a:buChar char="v"/>
            </a:pPr>
            <a:r>
              <a:rPr lang="en-US" sz="2800" dirty="0"/>
              <a:t>Judith Des Jardins, SLP</a:t>
            </a:r>
          </a:p>
          <a:p>
            <a:pPr marL="342900" indent="-342900">
              <a:buFont typeface="Wingdings" panose="05000000000000000000" pitchFamily="2" charset="2"/>
              <a:buChar char="v"/>
            </a:pPr>
            <a:r>
              <a:rPr lang="en-US" sz="2800" dirty="0"/>
              <a:t>Joanne </a:t>
            </a:r>
            <a:r>
              <a:rPr lang="en-US" sz="2800" dirty="0" err="1"/>
              <a:t>Tippeconnic</a:t>
            </a:r>
            <a:r>
              <a:rPr lang="en-US" sz="2800" dirty="0"/>
              <a:t>, RHC</a:t>
            </a:r>
          </a:p>
          <a:p>
            <a:pPr marL="342900" indent="-342900">
              <a:buFont typeface="Wingdings" panose="05000000000000000000" pitchFamily="2" charset="2"/>
              <a:buChar char="v"/>
            </a:pPr>
            <a:r>
              <a:rPr lang="en-US" sz="2800" dirty="0"/>
              <a:t>Amanda Garcia, RN</a:t>
            </a:r>
          </a:p>
          <a:p>
            <a:pPr marL="342900" indent="-342900">
              <a:buFont typeface="Wingdings" panose="05000000000000000000" pitchFamily="2" charset="2"/>
              <a:buChar char="v"/>
            </a:pPr>
            <a:r>
              <a:rPr lang="en-US" sz="2800" dirty="0"/>
              <a:t>Angela Luna, LMSW</a:t>
            </a:r>
          </a:p>
          <a:p>
            <a:pPr marL="342900" indent="-342900">
              <a:buFont typeface="Wingdings" panose="05000000000000000000" pitchFamily="2" charset="2"/>
              <a:buChar char="v"/>
            </a:pPr>
            <a:r>
              <a:rPr lang="en-US" sz="2800" dirty="0"/>
              <a:t>Kayla Pipkin, Diagnostician</a:t>
            </a:r>
          </a:p>
          <a:p>
            <a:pPr marL="342900" indent="-342900">
              <a:buFont typeface="Wingdings" panose="05000000000000000000" pitchFamily="2" charset="2"/>
              <a:buChar char="v"/>
            </a:pPr>
            <a:r>
              <a:rPr lang="en-US" sz="2800" dirty="0"/>
              <a:t>Juliette Romero-Benavidez, Diagnostician</a:t>
            </a:r>
          </a:p>
          <a:p>
            <a:pPr marL="342900" indent="-342900">
              <a:buFont typeface="Wingdings" panose="05000000000000000000" pitchFamily="2" charset="2"/>
              <a:buChar char="v"/>
            </a:pPr>
            <a:endParaRPr lang="en-US" sz="2800" dirty="0"/>
          </a:p>
          <a:p>
            <a:endParaRPr lang="en-US" dirty="0"/>
          </a:p>
        </p:txBody>
      </p:sp>
      <p:sp>
        <p:nvSpPr>
          <p:cNvPr id="3" name="Content Placeholder 2">
            <a:extLst>
              <a:ext uri="{FF2B5EF4-FFF2-40B4-BE49-F238E27FC236}">
                <a16:creationId xmlns:a16="http://schemas.microsoft.com/office/drawing/2014/main" id="{5637EEF8-571A-4CA4-ABA4-94B4A40EADA7}"/>
              </a:ext>
            </a:extLst>
          </p:cNvPr>
          <p:cNvSpPr>
            <a:spLocks noGrp="1"/>
          </p:cNvSpPr>
          <p:nvPr>
            <p:ph sz="half" idx="2"/>
          </p:nvPr>
        </p:nvSpPr>
        <p:spPr/>
        <p:txBody>
          <a:bodyPr>
            <a:normAutofit/>
          </a:bodyPr>
          <a:lstStyle/>
          <a:p>
            <a:pPr marL="342900" indent="-342900">
              <a:buFont typeface="Wingdings" panose="05000000000000000000" pitchFamily="2" charset="2"/>
              <a:buChar char="v"/>
            </a:pPr>
            <a:r>
              <a:rPr lang="en-US" sz="2800" dirty="0"/>
              <a:t>Daniela Villanueva, RN</a:t>
            </a:r>
          </a:p>
          <a:p>
            <a:pPr marL="342900" indent="-342900">
              <a:buFont typeface="Wingdings" panose="05000000000000000000" pitchFamily="2" charset="2"/>
              <a:buChar char="v"/>
            </a:pPr>
            <a:r>
              <a:rPr lang="en-US" sz="2800" dirty="0"/>
              <a:t>Hilda Kirschner, RT</a:t>
            </a:r>
          </a:p>
          <a:p>
            <a:pPr marL="342900" indent="-342900">
              <a:buFont typeface="Wingdings" panose="05000000000000000000" pitchFamily="2" charset="2"/>
              <a:buChar char="v"/>
            </a:pPr>
            <a:r>
              <a:rPr lang="en-US" sz="2800" dirty="0"/>
              <a:t>Evangeline Randall, OT</a:t>
            </a:r>
          </a:p>
          <a:p>
            <a:pPr marL="342900" indent="-342900">
              <a:buFont typeface="Wingdings" panose="05000000000000000000" pitchFamily="2" charset="2"/>
              <a:buChar char="v"/>
            </a:pPr>
            <a:r>
              <a:rPr lang="en-US" sz="2800" dirty="0"/>
              <a:t>Maria Elena Corral, Bilingual SLP</a:t>
            </a:r>
          </a:p>
          <a:p>
            <a:pPr marL="342900" indent="-342900">
              <a:buFont typeface="Wingdings" panose="05000000000000000000" pitchFamily="2" charset="2"/>
              <a:buChar char="v"/>
            </a:pPr>
            <a:r>
              <a:rPr lang="en-US" sz="2800" dirty="0"/>
              <a:t>Cassandra Camp, COTA</a:t>
            </a:r>
          </a:p>
          <a:p>
            <a:pPr marL="342900" indent="-342900">
              <a:buFont typeface="Wingdings" panose="05000000000000000000" pitchFamily="2" charset="2"/>
              <a:buChar char="v"/>
            </a:pPr>
            <a:r>
              <a:rPr lang="en-US" dirty="0"/>
              <a:t>Diane Vaughn, SLP-A</a:t>
            </a:r>
          </a:p>
          <a:p>
            <a:pPr marL="342900" indent="-342900">
              <a:buFont typeface="Wingdings" panose="05000000000000000000" pitchFamily="2" charset="2"/>
              <a:buChar char="v"/>
            </a:pPr>
            <a:r>
              <a:rPr lang="en-US" sz="2800" dirty="0"/>
              <a:t>Clint Montgomery, Sch PSY</a:t>
            </a:r>
          </a:p>
          <a:p>
            <a:endParaRPr lang="en-US" dirty="0"/>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EF2E3-7D1F-4C2E-B2AE-C45DB2868F83}"/>
              </a:ext>
            </a:extLst>
          </p:cNvPr>
          <p:cNvSpPr>
            <a:spLocks noGrp="1"/>
          </p:cNvSpPr>
          <p:nvPr>
            <p:ph type="title"/>
          </p:nvPr>
        </p:nvSpPr>
        <p:spPr/>
        <p:txBody>
          <a:bodyPr/>
          <a:lstStyle/>
          <a:p>
            <a:r>
              <a:rPr lang="en-US" b="1" u="sng" dirty="0"/>
              <a:t>History &amp; Purpose of CES Ancillary Staff Meetings</a:t>
            </a:r>
          </a:p>
        </p:txBody>
      </p:sp>
      <p:sp>
        <p:nvSpPr>
          <p:cNvPr id="3" name="Content Placeholder 2">
            <a:extLst>
              <a:ext uri="{FF2B5EF4-FFF2-40B4-BE49-F238E27FC236}">
                <a16:creationId xmlns:a16="http://schemas.microsoft.com/office/drawing/2014/main" id="{F87906F2-344E-4977-B28E-CA638E1FA6F8}"/>
              </a:ext>
            </a:extLst>
          </p:cNvPr>
          <p:cNvSpPr>
            <a:spLocks noGrp="1"/>
          </p:cNvSpPr>
          <p:nvPr>
            <p:ph idx="1"/>
          </p:nvPr>
        </p:nvSpPr>
        <p:spPr>
          <a:xfrm>
            <a:off x="838200" y="1690688"/>
            <a:ext cx="10515600" cy="4486275"/>
          </a:xfrm>
        </p:spPr>
        <p:txBody>
          <a:bodyPr>
            <a:normAutofit/>
          </a:bodyPr>
          <a:lstStyle/>
          <a:p>
            <a:pPr marL="0" indent="0">
              <a:buNone/>
            </a:pPr>
            <a:r>
              <a:rPr lang="en-US" dirty="0"/>
              <a:t>History of Staff Meetings—</a:t>
            </a:r>
          </a:p>
          <a:p>
            <a:pPr lvl="1"/>
            <a:r>
              <a:rPr lang="en-US" dirty="0"/>
              <a:t>CES previously held Quarterly Meetings </a:t>
            </a:r>
            <a:endParaRPr lang="en-US" dirty="0">
              <a:sym typeface="Wingdings" panose="05000000000000000000" pitchFamily="2" charset="2"/>
            </a:endParaRPr>
          </a:p>
          <a:p>
            <a:pPr lvl="1"/>
            <a:r>
              <a:rPr lang="en-US" dirty="0">
                <a:sym typeface="Wingdings" panose="05000000000000000000" pitchFamily="2" charset="2"/>
              </a:rPr>
              <a:t>CES then adjusted schedule to Twice annual Meetings</a:t>
            </a:r>
          </a:p>
          <a:p>
            <a:pPr lvl="2"/>
            <a:r>
              <a:rPr lang="en-US" dirty="0">
                <a:sym typeface="Wingdings" panose="05000000000000000000" pitchFamily="2" charset="2"/>
              </a:rPr>
              <a:t>Fall </a:t>
            </a:r>
          </a:p>
          <a:p>
            <a:pPr lvl="2"/>
            <a:r>
              <a:rPr lang="en-US" dirty="0">
                <a:sym typeface="Wingdings" panose="05000000000000000000" pitchFamily="2" charset="2"/>
              </a:rPr>
              <a:t>Spring </a:t>
            </a:r>
            <a:endParaRPr lang="en-US" dirty="0"/>
          </a:p>
          <a:p>
            <a:pPr marL="0" indent="0">
              <a:buNone/>
            </a:pPr>
            <a:r>
              <a:rPr lang="en-US" dirty="0"/>
              <a:t>Purpose of Staff Meetings—</a:t>
            </a:r>
          </a:p>
          <a:p>
            <a:pPr lvl="1"/>
            <a:r>
              <a:rPr lang="en-US" dirty="0"/>
              <a:t>Opportunity to impart information to Ancillary Staff as to updates and activities of Ancillary Office that impact your work in the schools. </a:t>
            </a:r>
          </a:p>
          <a:p>
            <a:pPr lvl="1"/>
            <a:endParaRPr lang="en-US" dirty="0"/>
          </a:p>
          <a:p>
            <a:endParaRPr lang="en-US" dirty="0"/>
          </a:p>
        </p:txBody>
      </p:sp>
    </p:spTree>
    <p:extLst>
      <p:ext uri="{BB962C8B-B14F-4D97-AF65-F5344CB8AC3E}">
        <p14:creationId xmlns:p14="http://schemas.microsoft.com/office/powerpoint/2010/main" val="250997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70CBA-A6CB-4378-BFA6-6F2F38C2CA2B}"/>
              </a:ext>
            </a:extLst>
          </p:cNvPr>
          <p:cNvSpPr>
            <a:spLocks noGrp="1"/>
          </p:cNvSpPr>
          <p:nvPr>
            <p:ph type="title"/>
          </p:nvPr>
        </p:nvSpPr>
        <p:spPr/>
        <p:txBody>
          <a:bodyPr/>
          <a:lstStyle/>
          <a:p>
            <a:r>
              <a:rPr lang="en-US" dirty="0"/>
              <a:t>Are Ancillary Staff Meetings Mandatory?</a:t>
            </a:r>
          </a:p>
        </p:txBody>
      </p:sp>
      <p:sp>
        <p:nvSpPr>
          <p:cNvPr id="3" name="Content Placeholder 2">
            <a:extLst>
              <a:ext uri="{FF2B5EF4-FFF2-40B4-BE49-F238E27FC236}">
                <a16:creationId xmlns:a16="http://schemas.microsoft.com/office/drawing/2014/main" id="{60DB9027-B720-4F05-84A5-B08704B74F71}"/>
              </a:ext>
            </a:extLst>
          </p:cNvPr>
          <p:cNvSpPr>
            <a:spLocks noGrp="1"/>
          </p:cNvSpPr>
          <p:nvPr>
            <p:ph idx="1"/>
          </p:nvPr>
        </p:nvSpPr>
        <p:spPr>
          <a:xfrm>
            <a:off x="838200" y="1478784"/>
            <a:ext cx="10515600" cy="4123230"/>
          </a:xfrm>
        </p:spPr>
        <p:txBody>
          <a:bodyPr>
            <a:normAutofit fontScale="85000" lnSpcReduction="20000"/>
          </a:bodyPr>
          <a:lstStyle/>
          <a:p>
            <a:pPr marL="0" indent="0">
              <a:buNone/>
            </a:pPr>
            <a:r>
              <a:rPr lang="en-US" dirty="0"/>
              <a:t>Ancillary Contract, page 2, bullet 8: </a:t>
            </a:r>
          </a:p>
          <a:p>
            <a:pPr marL="0" indent="0">
              <a:buNone/>
            </a:pPr>
            <a:r>
              <a:rPr lang="en-US" dirty="0"/>
              <a:t>“This contract and the parties hereto are and shall continue to be subject to CES Board Policy, CES Administrative Regulations, the CES Ancillary Handbook…”</a:t>
            </a:r>
          </a:p>
          <a:p>
            <a:pPr marL="0" indent="0">
              <a:buNone/>
            </a:pPr>
            <a:endParaRPr lang="en-US" dirty="0"/>
          </a:p>
          <a:p>
            <a:pPr marL="0" indent="0">
              <a:buNone/>
            </a:pPr>
            <a:r>
              <a:rPr lang="en-US" dirty="0"/>
              <a:t>Ancillary Handbook, page 7:</a:t>
            </a:r>
          </a:p>
          <a:p>
            <a:pPr marL="0" indent="0">
              <a:buNone/>
            </a:pPr>
            <a:r>
              <a:rPr lang="en-US" dirty="0"/>
              <a:t>“As a CES employee, Ancillary staff are expected to attend two yearly meetings. The first is in late July or early August and the second is in May.”</a:t>
            </a:r>
          </a:p>
          <a:p>
            <a:pPr marL="0" indent="0">
              <a:buNone/>
            </a:pPr>
            <a:endParaRPr lang="en-US" dirty="0"/>
          </a:p>
          <a:p>
            <a:r>
              <a:rPr lang="en-US" dirty="0"/>
              <a:t>Ancillary meetings affirm the relationship between employer (CES) and employee (Ancillary employee).</a:t>
            </a:r>
          </a:p>
          <a:p>
            <a:pPr lvl="1"/>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1213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D54E-0628-44B8-B688-6D84A56C859F}"/>
              </a:ext>
            </a:extLst>
          </p:cNvPr>
          <p:cNvSpPr>
            <a:spLocks noGrp="1"/>
          </p:cNvSpPr>
          <p:nvPr>
            <p:ph type="title"/>
          </p:nvPr>
        </p:nvSpPr>
        <p:spPr/>
        <p:txBody>
          <a:bodyPr/>
          <a:lstStyle/>
          <a:p>
            <a:r>
              <a:rPr lang="en-US" dirty="0"/>
              <a:t>Other Services Offered by CES to Member Districts</a:t>
            </a:r>
          </a:p>
        </p:txBody>
      </p:sp>
      <p:sp>
        <p:nvSpPr>
          <p:cNvPr id="3" name="Content Placeholder 2">
            <a:extLst>
              <a:ext uri="{FF2B5EF4-FFF2-40B4-BE49-F238E27FC236}">
                <a16:creationId xmlns:a16="http://schemas.microsoft.com/office/drawing/2014/main" id="{BAE7C20E-EFB1-4A28-A9FB-52B4A5F321EE}"/>
              </a:ext>
            </a:extLst>
          </p:cNvPr>
          <p:cNvSpPr>
            <a:spLocks noGrp="1"/>
          </p:cNvSpPr>
          <p:nvPr>
            <p:ph idx="1"/>
          </p:nvPr>
        </p:nvSpPr>
        <p:spPr>
          <a:xfrm>
            <a:off x="838200" y="1825625"/>
            <a:ext cx="9836020" cy="3782073"/>
          </a:xfrm>
        </p:spPr>
        <p:txBody>
          <a:bodyPr/>
          <a:lstStyle/>
          <a:p>
            <a:r>
              <a:rPr lang="en-US" dirty="0"/>
              <a:t>Administrative Support Services</a:t>
            </a:r>
          </a:p>
          <a:p>
            <a:r>
              <a:rPr lang="en-US" dirty="0"/>
              <a:t>Technical Assistance Program (TAP)</a:t>
            </a:r>
          </a:p>
          <a:p>
            <a:r>
              <a:rPr lang="en-US" dirty="0"/>
              <a:t>Professional and Leadership Development</a:t>
            </a:r>
          </a:p>
          <a:p>
            <a:r>
              <a:rPr lang="en-US" dirty="0"/>
              <a:t>Educator and Administrator Development (LEAP, TAP, SITE).</a:t>
            </a:r>
          </a:p>
          <a:p>
            <a:r>
              <a:rPr lang="en-US" dirty="0"/>
              <a:t>Meetings &amp; In-services</a:t>
            </a:r>
          </a:p>
          <a:p>
            <a:r>
              <a:rPr lang="en-US" dirty="0"/>
              <a:t>Cooperative Procurement</a:t>
            </a:r>
          </a:p>
          <a:p>
            <a:endParaRPr lang="en-US" dirty="0"/>
          </a:p>
          <a:p>
            <a:pPr lvl="8"/>
            <a:endParaRPr lang="en-US" dirty="0"/>
          </a:p>
        </p:txBody>
      </p:sp>
    </p:spTree>
    <p:extLst>
      <p:ext uri="{BB962C8B-B14F-4D97-AF65-F5344CB8AC3E}">
        <p14:creationId xmlns:p14="http://schemas.microsoft.com/office/powerpoint/2010/main" val="1568191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98E05-9926-4864-B9AC-67194A2EC230}"/>
              </a:ext>
            </a:extLst>
          </p:cNvPr>
          <p:cNvSpPr>
            <a:spLocks noGrp="1"/>
          </p:cNvSpPr>
          <p:nvPr>
            <p:ph type="title"/>
          </p:nvPr>
        </p:nvSpPr>
        <p:spPr>
          <a:xfrm>
            <a:off x="231228" y="249621"/>
            <a:ext cx="8597462" cy="6358758"/>
          </a:xfrm>
        </p:spPr>
        <p:txBody>
          <a:bodyPr>
            <a:normAutofit/>
          </a:bodyPr>
          <a:lstStyle/>
          <a:p>
            <a:pPr algn="ctr">
              <a:lnSpc>
                <a:spcPct val="90000"/>
              </a:lnSpc>
            </a:pPr>
            <a:br>
              <a:rPr lang="en-US" altLang="en-US" b="1" dirty="0"/>
            </a:br>
            <a:r>
              <a:rPr lang="en-US" altLang="en-US" sz="4000" b="1" dirty="0"/>
              <a:t>Julie Garcia, SPHR, SHRM-SCP, ARM-P</a:t>
            </a:r>
            <a:br>
              <a:rPr lang="en-US" altLang="en-US" sz="4000" b="1" dirty="0"/>
            </a:br>
            <a:r>
              <a:rPr lang="en-US" altLang="en-US" sz="4000" b="1" dirty="0"/>
              <a:t>POMS AND ASSOCIATES</a:t>
            </a:r>
            <a:br>
              <a:rPr lang="en-US" altLang="en-US" b="1" dirty="0"/>
            </a:br>
            <a:br>
              <a:rPr lang="en-US" altLang="en-US" dirty="0"/>
            </a:br>
            <a:endParaRPr lang="en-US" dirty="0"/>
          </a:p>
        </p:txBody>
      </p:sp>
    </p:spTree>
    <p:extLst>
      <p:ext uri="{BB962C8B-B14F-4D97-AF65-F5344CB8AC3E}">
        <p14:creationId xmlns:p14="http://schemas.microsoft.com/office/powerpoint/2010/main" val="181098996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98E05-9926-4864-B9AC-67194A2EC230}"/>
              </a:ext>
            </a:extLst>
          </p:cNvPr>
          <p:cNvSpPr>
            <a:spLocks noGrp="1"/>
          </p:cNvSpPr>
          <p:nvPr>
            <p:ph type="title"/>
          </p:nvPr>
        </p:nvSpPr>
        <p:spPr>
          <a:xfrm>
            <a:off x="259081" y="1981200"/>
            <a:ext cx="10713719" cy="4572000"/>
          </a:xfrm>
        </p:spPr>
        <p:txBody>
          <a:bodyPr>
            <a:normAutofit/>
          </a:bodyPr>
          <a:lstStyle/>
          <a:p>
            <a:pPr>
              <a:lnSpc>
                <a:spcPct val="90000"/>
              </a:lnSpc>
            </a:pPr>
            <a:r>
              <a:rPr lang="en-US" b="1" dirty="0"/>
              <a:t>What is new on the liability front</a:t>
            </a:r>
            <a:br>
              <a:rPr lang="en-US" b="1" dirty="0"/>
            </a:br>
            <a:r>
              <a:rPr lang="en-US" b="1" dirty="0"/>
              <a:t>HB 128: </a:t>
            </a:r>
            <a:r>
              <a:rPr lang="en-US" dirty="0"/>
              <a:t>SCHOOL PERSONNEL BACKGROUND &amp; TRAINING </a:t>
            </a:r>
            <a:br>
              <a:rPr lang="en-US" b="1" dirty="0"/>
            </a:br>
            <a:r>
              <a:rPr lang="en-US" b="1" dirty="0"/>
              <a:t>Title IX  - </a:t>
            </a:r>
            <a:r>
              <a:rPr lang="en-US" dirty="0"/>
              <a:t>Educational Amendments Act of 1972</a:t>
            </a:r>
            <a:br>
              <a:rPr lang="en-US" b="1" dirty="0"/>
            </a:br>
            <a:br>
              <a:rPr lang="en-US" b="1" dirty="0"/>
            </a:br>
            <a:br>
              <a:rPr lang="en-US" altLang="en-US" b="1" dirty="0"/>
            </a:br>
            <a:r>
              <a:rPr lang="en-US" altLang="en-US" b="1" dirty="0"/>
              <a:t>Julie Garcia, SPHR, SHRM-SCP, ARM-P</a:t>
            </a:r>
            <a:br>
              <a:rPr lang="en-US" altLang="en-US" b="1" dirty="0"/>
            </a:br>
            <a:r>
              <a:rPr lang="en-US" altLang="en-US" b="1" dirty="0"/>
              <a:t>POMS AND ASSOCIATES</a:t>
            </a:r>
            <a:br>
              <a:rPr lang="en-US" altLang="en-US" b="1" dirty="0"/>
            </a:br>
            <a:r>
              <a:rPr lang="en-US" altLang="en-US" b="1" dirty="0"/>
              <a:t>July 31, 2021</a:t>
            </a:r>
            <a:br>
              <a:rPr lang="en-US" altLang="en-US" dirty="0"/>
            </a:br>
            <a:endParaRPr lang="en-US" dirty="0"/>
          </a:p>
        </p:txBody>
      </p:sp>
    </p:spTree>
    <p:extLst>
      <p:ext uri="{BB962C8B-B14F-4D97-AF65-F5344CB8AC3E}">
        <p14:creationId xmlns:p14="http://schemas.microsoft.com/office/powerpoint/2010/main" val="236494073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D50A2-FBDE-784C-AFD3-71A5F815CD50}"/>
              </a:ext>
            </a:extLst>
          </p:cNvPr>
          <p:cNvSpPr>
            <a:spLocks noGrp="1"/>
          </p:cNvSpPr>
          <p:nvPr>
            <p:ph type="title"/>
          </p:nvPr>
        </p:nvSpPr>
        <p:spPr/>
        <p:txBody>
          <a:bodyPr>
            <a:normAutofit/>
          </a:bodyPr>
          <a:lstStyle/>
          <a:p>
            <a:r>
              <a:rPr lang="en-US" sz="3200" dirty="0"/>
              <a:t>HB 128 </a:t>
            </a:r>
          </a:p>
        </p:txBody>
      </p:sp>
      <p:sp>
        <p:nvSpPr>
          <p:cNvPr id="3" name="Text Placeholder 2">
            <a:extLst>
              <a:ext uri="{FF2B5EF4-FFF2-40B4-BE49-F238E27FC236}">
                <a16:creationId xmlns:a16="http://schemas.microsoft.com/office/drawing/2014/main" id="{E6F9DF97-3730-7344-93D0-B3A4217716B1}"/>
              </a:ext>
            </a:extLst>
          </p:cNvPr>
          <p:cNvSpPr>
            <a:spLocks noGrp="1"/>
          </p:cNvSpPr>
          <p:nvPr>
            <p:ph type="body" sz="quarter" idx="13"/>
          </p:nvPr>
        </p:nvSpPr>
        <p:spPr/>
        <p:txBody>
          <a:bodyPr/>
          <a:lstStyle/>
          <a:p>
            <a:r>
              <a:rPr lang="en-US" sz="2800" dirty="0"/>
              <a:t>Written to help with the prevention of </a:t>
            </a:r>
          </a:p>
          <a:p>
            <a:r>
              <a:rPr lang="en-US" sz="2800" dirty="0"/>
              <a:t>SAMS –Sexual Abuse and Molestation of Students</a:t>
            </a:r>
          </a:p>
          <a:p>
            <a:r>
              <a:rPr lang="en-US" sz="2800" dirty="0"/>
              <a:t>Alleviate - Passing the trash – legislation required by ESEA </a:t>
            </a:r>
          </a:p>
          <a:p>
            <a:endParaRPr lang="en-US" dirty="0"/>
          </a:p>
        </p:txBody>
      </p:sp>
    </p:spTree>
    <p:extLst>
      <p:ext uri="{BB962C8B-B14F-4D97-AF65-F5344CB8AC3E}">
        <p14:creationId xmlns:p14="http://schemas.microsoft.com/office/powerpoint/2010/main" val="193447531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484" y="660752"/>
            <a:ext cx="11575445" cy="723637"/>
          </a:xfrm>
        </p:spPr>
        <p:txBody>
          <a:bodyPr>
            <a:normAutofit fontScale="90000"/>
          </a:bodyPr>
          <a:lstStyle/>
          <a:p>
            <a:pPr algn="ctr"/>
            <a:br>
              <a:rPr lang="en-US" sz="3600" b="1" dirty="0"/>
            </a:br>
            <a:r>
              <a:rPr lang="en-US" sz="3600" b="1" dirty="0"/>
              <a:t>Sexual Molestation/Inappropriate Touching Claims</a:t>
            </a:r>
            <a:br>
              <a:rPr lang="en-US" dirty="0"/>
            </a:br>
            <a:endParaRPr lang="en-US" sz="2400" dirty="0"/>
          </a:p>
        </p:txBody>
      </p:sp>
      <p:pic>
        <p:nvPicPr>
          <p:cNvPr id="6" name="Picture 5">
            <a:extLst>
              <a:ext uri="{FF2B5EF4-FFF2-40B4-BE49-F238E27FC236}">
                <a16:creationId xmlns:a16="http://schemas.microsoft.com/office/drawing/2014/main" id="{AC3A8CE8-D676-4B70-93D7-5F35A6D1CD71}"/>
              </a:ext>
            </a:extLst>
          </p:cNvPr>
          <p:cNvPicPr>
            <a:picLocks noChangeAspect="1"/>
          </p:cNvPicPr>
          <p:nvPr/>
        </p:nvPicPr>
        <p:blipFill>
          <a:blip r:embed="rId3"/>
          <a:stretch>
            <a:fillRect/>
          </a:stretch>
        </p:blipFill>
        <p:spPr>
          <a:xfrm>
            <a:off x="226541" y="71385"/>
            <a:ext cx="2121592" cy="908383"/>
          </a:xfrm>
          <a:prstGeom prst="rect">
            <a:avLst/>
          </a:prstGeom>
        </p:spPr>
      </p:pic>
      <p:sp>
        <p:nvSpPr>
          <p:cNvPr id="4" name="TextBox 3">
            <a:extLst>
              <a:ext uri="{FF2B5EF4-FFF2-40B4-BE49-F238E27FC236}">
                <a16:creationId xmlns:a16="http://schemas.microsoft.com/office/drawing/2014/main" id="{863BC447-CADA-476E-9286-DA53FB9B14EA}"/>
              </a:ext>
            </a:extLst>
          </p:cNvPr>
          <p:cNvSpPr txBox="1"/>
          <p:nvPr/>
        </p:nvSpPr>
        <p:spPr>
          <a:xfrm>
            <a:off x="1905591" y="5919411"/>
            <a:ext cx="7680308" cy="400110"/>
          </a:xfrm>
          <a:prstGeom prst="rect">
            <a:avLst/>
          </a:prstGeom>
          <a:noFill/>
        </p:spPr>
        <p:txBody>
          <a:bodyPr wrap="none" rtlCol="0">
            <a:spAutoFit/>
          </a:bodyPr>
          <a:lstStyle/>
          <a:p>
            <a:r>
              <a:rPr lang="en-US" sz="1000" dirty="0"/>
              <a:t>Note: Recent claims paid in the amount of $22.3 million not included in the graph because they predate the “10 year history” report parameters. </a:t>
            </a:r>
          </a:p>
          <a:p>
            <a:r>
              <a:rPr lang="en-US" sz="1000" dirty="0"/>
              <a:t>Note: The incurred amount for the 2019-2020 policy year is immature.</a:t>
            </a:r>
          </a:p>
        </p:txBody>
      </p:sp>
      <p:graphicFrame>
        <p:nvGraphicFramePr>
          <p:cNvPr id="7" name="Chart 6">
            <a:extLst>
              <a:ext uri="{FF2B5EF4-FFF2-40B4-BE49-F238E27FC236}">
                <a16:creationId xmlns:a16="http://schemas.microsoft.com/office/drawing/2014/main" id="{62452A4A-5F5F-7147-ADE2-3698C317C657}"/>
              </a:ext>
            </a:extLst>
          </p:cNvPr>
          <p:cNvGraphicFramePr>
            <a:graphicFrameLocks/>
          </p:cNvGraphicFramePr>
          <p:nvPr/>
        </p:nvGraphicFramePr>
        <p:xfrm>
          <a:off x="307280" y="1679713"/>
          <a:ext cx="10167592" cy="43135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3111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54A0E-0EE2-9E41-A318-C835F3BF112F}"/>
              </a:ext>
            </a:extLst>
          </p:cNvPr>
          <p:cNvSpPr>
            <a:spLocks noGrp="1"/>
          </p:cNvSpPr>
          <p:nvPr>
            <p:ph type="title"/>
          </p:nvPr>
        </p:nvSpPr>
        <p:spPr>
          <a:xfrm>
            <a:off x="309641" y="990600"/>
            <a:ext cx="11575445" cy="1158240"/>
          </a:xfrm>
        </p:spPr>
        <p:txBody>
          <a:bodyPr>
            <a:noAutofit/>
          </a:bodyPr>
          <a:lstStyle/>
          <a:p>
            <a:r>
              <a:rPr lang="en-US" sz="3600" dirty="0"/>
              <a:t>Gary Gregor - 114 years in prison after being convicted of raping and abusing girls at an Española and Santa Fe elementary schools </a:t>
            </a:r>
          </a:p>
        </p:txBody>
      </p:sp>
      <p:sp>
        <p:nvSpPr>
          <p:cNvPr id="3" name="Text Placeholder 2">
            <a:extLst>
              <a:ext uri="{FF2B5EF4-FFF2-40B4-BE49-F238E27FC236}">
                <a16:creationId xmlns:a16="http://schemas.microsoft.com/office/drawing/2014/main" id="{D87D5543-8123-7A49-BCAF-C8507868C32A}"/>
              </a:ext>
            </a:extLst>
          </p:cNvPr>
          <p:cNvSpPr>
            <a:spLocks noGrp="1"/>
          </p:cNvSpPr>
          <p:nvPr>
            <p:ph type="body" sz="quarter" idx="13"/>
          </p:nvPr>
        </p:nvSpPr>
        <p:spPr>
          <a:xfrm>
            <a:off x="309641" y="2438400"/>
            <a:ext cx="6194852" cy="3581399"/>
          </a:xfrm>
        </p:spPr>
        <p:txBody>
          <a:bodyPr>
            <a:normAutofit fontScale="47500" lnSpcReduction="20000"/>
          </a:bodyPr>
          <a:lstStyle/>
          <a:p>
            <a:r>
              <a:rPr lang="en-US" sz="3300" b="1" dirty="0">
                <a:solidFill>
                  <a:srgbClr val="333333"/>
                </a:solidFill>
                <a:latin typeface="Calibri" panose="020F0502020204030204" pitchFamily="34" charset="0"/>
                <a:cs typeface="Calibri" panose="020F0502020204030204" pitchFamily="34" charset="0"/>
              </a:rPr>
              <a:t>Behaviors first documented in 1994 </a:t>
            </a:r>
          </a:p>
          <a:p>
            <a:r>
              <a:rPr lang="en-US" sz="2900" dirty="0">
                <a:solidFill>
                  <a:srgbClr val="333333"/>
                </a:solidFill>
                <a:latin typeface="Calibri" panose="020F0502020204030204" pitchFamily="34" charset="0"/>
                <a:cs typeface="Calibri" panose="020F0502020204030204" pitchFamily="34" charset="0"/>
              </a:rPr>
              <a:t>Utah and Montana, accused of sexual misconduct with elementary-aged students.  Termination in Utah stated he lacked professional judgment</a:t>
            </a:r>
          </a:p>
          <a:p>
            <a:endParaRPr lang="en-US" sz="2900" dirty="0">
              <a:solidFill>
                <a:srgbClr val="333333"/>
              </a:solidFill>
              <a:latin typeface="Calibri" panose="020F0502020204030204" pitchFamily="34" charset="0"/>
              <a:cs typeface="Calibri" panose="020F0502020204030204" pitchFamily="34" charset="0"/>
            </a:endParaRPr>
          </a:p>
          <a:p>
            <a:r>
              <a:rPr lang="en-US" sz="3300" b="1" dirty="0">
                <a:solidFill>
                  <a:srgbClr val="333333"/>
                </a:solidFill>
                <a:latin typeface="Calibri" panose="020F0502020204030204" pitchFamily="34" charset="0"/>
                <a:cs typeface="Calibri" panose="020F0502020204030204" pitchFamily="34" charset="0"/>
              </a:rPr>
              <a:t>To Santa Fe Public in 2000</a:t>
            </a:r>
            <a:r>
              <a:rPr lang="en-US" sz="2900" b="1" dirty="0">
                <a:solidFill>
                  <a:srgbClr val="333333"/>
                </a:solidFill>
                <a:latin typeface="Calibri" panose="020F0502020204030204" pitchFamily="34" charset="0"/>
                <a:cs typeface="Calibri" panose="020F0502020204030204" pitchFamily="34" charset="0"/>
              </a:rPr>
              <a:t>. </a:t>
            </a:r>
          </a:p>
          <a:p>
            <a:r>
              <a:rPr lang="en-US" sz="2900" dirty="0">
                <a:solidFill>
                  <a:srgbClr val="333333"/>
                </a:solidFill>
                <a:latin typeface="Calibri" panose="020F0502020204030204" pitchFamily="34" charset="0"/>
                <a:cs typeface="Calibri" panose="020F0502020204030204" pitchFamily="34" charset="0"/>
              </a:rPr>
              <a:t>In 2004, an employee at the Museum of International Folk Art notified the district that a museum docent had seen Gregor exhibit inappropriate behavior with a student during a field trip.</a:t>
            </a:r>
          </a:p>
          <a:p>
            <a:r>
              <a:rPr lang="en-US" sz="2900" dirty="0">
                <a:latin typeface="Calibri" panose="020F0502020204030204" pitchFamily="34" charset="0"/>
                <a:cs typeface="Calibri" panose="020F0502020204030204" pitchFamily="34" charset="0"/>
              </a:rPr>
              <a:t>Investigator corroborated accusations of inappropriate physical contact between Gregor and his female students</a:t>
            </a:r>
          </a:p>
          <a:p>
            <a:r>
              <a:rPr lang="en-US" sz="2900" dirty="0">
                <a:latin typeface="Calibri" panose="020F0502020204030204" pitchFamily="34" charset="0"/>
                <a:cs typeface="Calibri" panose="020F0502020204030204" pitchFamily="34" charset="0"/>
              </a:rPr>
              <a:t>Gregor resigned and was given a neutral recommendation by the district.</a:t>
            </a:r>
            <a:endParaRPr lang="en-US" sz="2900" dirty="0">
              <a:solidFill>
                <a:srgbClr val="333333"/>
              </a:solidFill>
              <a:latin typeface="Calibri" panose="020F0502020204030204" pitchFamily="34" charset="0"/>
              <a:cs typeface="Calibri" panose="020F0502020204030204" pitchFamily="34" charset="0"/>
            </a:endParaRPr>
          </a:p>
          <a:p>
            <a:r>
              <a:rPr lang="en-US" sz="3300" b="1" dirty="0">
                <a:latin typeface="Calibri" panose="020F0502020204030204" pitchFamily="34" charset="0"/>
                <a:cs typeface="Calibri" panose="020F0502020204030204" pitchFamily="34" charset="0"/>
              </a:rPr>
              <a:t>Hired by Española Public Schools for the 2004-05 school year</a:t>
            </a:r>
            <a:r>
              <a:rPr lang="en-US" sz="2900" b="1" dirty="0">
                <a:latin typeface="Calibri" panose="020F0502020204030204" pitchFamily="34" charset="0"/>
                <a:cs typeface="Calibri" panose="020F0502020204030204" pitchFamily="34" charset="0"/>
              </a:rPr>
              <a:t>.</a:t>
            </a:r>
            <a:r>
              <a:rPr lang="en-US" sz="2900" dirty="0">
                <a:latin typeface="Calibri" panose="020F0502020204030204" pitchFamily="34" charset="0"/>
                <a:cs typeface="Calibri" panose="020F0502020204030204" pitchFamily="34" charset="0"/>
              </a:rPr>
              <a:t> </a:t>
            </a:r>
          </a:p>
          <a:p>
            <a:r>
              <a:rPr lang="en-US" sz="2900" dirty="0">
                <a:latin typeface="Calibri" panose="020F0502020204030204" pitchFamily="34" charset="0"/>
                <a:cs typeface="Calibri" panose="020F0502020204030204" pitchFamily="34" charset="0"/>
              </a:rPr>
              <a:t>A Fairview Elementary School parent reported Gregor to the Española Police Department in April 2009, saying daughter had been sexually abused  by Gregor.</a:t>
            </a:r>
          </a:p>
        </p:txBody>
      </p:sp>
      <p:pic>
        <p:nvPicPr>
          <p:cNvPr id="5" name="Picture 2" descr="undefined">
            <a:extLst>
              <a:ext uri="{FF2B5EF4-FFF2-40B4-BE49-F238E27FC236}">
                <a16:creationId xmlns:a16="http://schemas.microsoft.com/office/drawing/2014/main" id="{0E8D889B-A615-F54F-8459-8B744B003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9481" y="2037656"/>
            <a:ext cx="4330158" cy="4180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73591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BD99-FC69-5448-9618-33BCE01B2C56}"/>
              </a:ext>
            </a:extLst>
          </p:cNvPr>
          <p:cNvSpPr>
            <a:spLocks noGrp="1"/>
          </p:cNvSpPr>
          <p:nvPr>
            <p:ph type="title"/>
          </p:nvPr>
        </p:nvSpPr>
        <p:spPr/>
        <p:txBody>
          <a:bodyPr>
            <a:normAutofit fontScale="90000"/>
          </a:bodyPr>
          <a:lstStyle/>
          <a:p>
            <a:r>
              <a:rPr lang="en-US" dirty="0"/>
              <a:t>Cost of one Predator to NMPSIA</a:t>
            </a:r>
          </a:p>
        </p:txBody>
      </p:sp>
      <p:sp>
        <p:nvSpPr>
          <p:cNvPr id="3" name="Content Placeholder 2">
            <a:extLst>
              <a:ext uri="{FF2B5EF4-FFF2-40B4-BE49-F238E27FC236}">
                <a16:creationId xmlns:a16="http://schemas.microsoft.com/office/drawing/2014/main" id="{740BC7E9-CE90-2D42-84DA-B75E6D4F73EF}"/>
              </a:ext>
            </a:extLst>
          </p:cNvPr>
          <p:cNvSpPr>
            <a:spLocks noGrp="1"/>
          </p:cNvSpPr>
          <p:nvPr>
            <p:ph type="body" sz="quarter" idx="13"/>
          </p:nvPr>
        </p:nvSpPr>
        <p:spPr/>
        <p:txBody>
          <a:bodyPr>
            <a:normAutofit/>
          </a:bodyPr>
          <a:lstStyle/>
          <a:p>
            <a:pPr marL="342900" indent="-342900">
              <a:buFont typeface="Wingdings" pitchFamily="2" charset="2"/>
              <a:buChar char="v"/>
            </a:pPr>
            <a:r>
              <a:rPr lang="en-US" dirty="0"/>
              <a:t>Claims exceed $22.3 million ($3.36 million per victim average) </a:t>
            </a:r>
          </a:p>
          <a:p>
            <a:pPr marL="342900" indent="-342900">
              <a:buFont typeface="Wingdings" pitchFamily="2" charset="2"/>
              <a:buChar char="v"/>
            </a:pPr>
            <a:endParaRPr lang="en-US" dirty="0"/>
          </a:p>
          <a:p>
            <a:pPr marL="342900" indent="-342900">
              <a:buFont typeface="Wingdings" pitchFamily="2" charset="2"/>
              <a:buChar char="v"/>
            </a:pPr>
            <a:r>
              <a:rPr lang="en-US" dirty="0"/>
              <a:t>Still have several claims open and pending with Mr. Gregor as an active defendant. </a:t>
            </a:r>
          </a:p>
          <a:p>
            <a:pPr marL="0" indent="0">
              <a:buNone/>
            </a:pPr>
            <a:endParaRPr lang="en-US" dirty="0"/>
          </a:p>
          <a:p>
            <a:pPr marL="342900" indent="-342900">
              <a:buFont typeface="Wingdings" pitchFamily="2" charset="2"/>
              <a:buChar char="v"/>
            </a:pPr>
            <a:r>
              <a:rPr lang="en-US" dirty="0"/>
              <a:t>His criminal case from his tenure at Espanola resulted in a 114 year prison sentence.</a:t>
            </a:r>
          </a:p>
          <a:p>
            <a:pPr marL="342900" indent="-342900">
              <a:buFont typeface="Wingdings" pitchFamily="2" charset="2"/>
              <a:buChar char="v"/>
            </a:pPr>
            <a:endParaRPr lang="en-US" dirty="0"/>
          </a:p>
          <a:p>
            <a:pPr marL="342900" indent="-342900">
              <a:buFont typeface="Wingdings" pitchFamily="2" charset="2"/>
              <a:buChar char="v"/>
            </a:pPr>
            <a:r>
              <a:rPr lang="en-US" dirty="0"/>
              <a:t>Still facing charges for his involvement while employed at Santa Fe . </a:t>
            </a:r>
          </a:p>
          <a:p>
            <a:pPr marL="342900" indent="-342900">
              <a:buFont typeface="Wingdings" pitchFamily="2" charset="2"/>
              <a:buChar char="v"/>
            </a:pPr>
            <a:endParaRPr lang="en-US" dirty="0"/>
          </a:p>
          <a:p>
            <a:endParaRPr lang="en-US" dirty="0"/>
          </a:p>
        </p:txBody>
      </p:sp>
    </p:spTree>
    <p:extLst>
      <p:ext uri="{BB962C8B-B14F-4D97-AF65-F5344CB8AC3E}">
        <p14:creationId xmlns:p14="http://schemas.microsoft.com/office/powerpoint/2010/main" val="226218064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4E39B-6590-47B9-AE1D-7A62C93D652A}"/>
              </a:ext>
            </a:extLst>
          </p:cNvPr>
          <p:cNvSpPr>
            <a:spLocks noGrp="1"/>
          </p:cNvSpPr>
          <p:nvPr>
            <p:ph type="title"/>
          </p:nvPr>
        </p:nvSpPr>
        <p:spPr>
          <a:xfrm>
            <a:off x="2312277" y="94593"/>
            <a:ext cx="7252137" cy="1542393"/>
          </a:xfrm>
          <a:ln>
            <a:solidFill>
              <a:srgbClr val="FF0000"/>
            </a:solidFill>
          </a:ln>
        </p:spPr>
        <p:txBody>
          <a:bodyPr>
            <a:normAutofit/>
          </a:bodyPr>
          <a:lstStyle/>
          <a:p>
            <a:pPr algn="ctr"/>
            <a:r>
              <a:rPr lang="en-US" sz="2400" dirty="0"/>
              <a:t>Risk Management recommendation</a:t>
            </a:r>
            <a:br>
              <a:rPr lang="en-US" sz="2400" dirty="0"/>
            </a:br>
            <a:r>
              <a:rPr lang="en-US" sz="2400" dirty="0"/>
              <a:t>Educator Misconduct	</a:t>
            </a:r>
            <a:br>
              <a:rPr lang="en-US" sz="2400" dirty="0"/>
            </a:br>
            <a:r>
              <a:rPr lang="en-US" sz="2400" dirty="0"/>
              <a:t>Boundaries – Step one</a:t>
            </a:r>
            <a:br>
              <a:rPr lang="en-US" sz="2400" dirty="0"/>
            </a:br>
            <a:r>
              <a:rPr lang="en-US" sz="2400" dirty="0"/>
              <a:t> HB 128 – Step two</a:t>
            </a:r>
          </a:p>
        </p:txBody>
      </p:sp>
      <p:sp>
        <p:nvSpPr>
          <p:cNvPr id="3" name="Text Placeholder 2">
            <a:extLst>
              <a:ext uri="{FF2B5EF4-FFF2-40B4-BE49-F238E27FC236}">
                <a16:creationId xmlns:a16="http://schemas.microsoft.com/office/drawing/2014/main" id="{4BB2BC15-6C00-417D-8C0D-2E56351F3AF2}"/>
              </a:ext>
            </a:extLst>
          </p:cNvPr>
          <p:cNvSpPr>
            <a:spLocks noGrp="1"/>
          </p:cNvSpPr>
          <p:nvPr>
            <p:ph type="body" sz="quarter" idx="13"/>
          </p:nvPr>
        </p:nvSpPr>
        <p:spPr/>
        <p:txBody>
          <a:bodyPr>
            <a:normAutofit fontScale="85000" lnSpcReduction="20000"/>
          </a:bodyPr>
          <a:lstStyle/>
          <a:p>
            <a:r>
              <a:rPr lang="en-US" dirty="0"/>
              <a:t>	- </a:t>
            </a:r>
            <a:r>
              <a:rPr lang="en-US" sz="2800" dirty="0"/>
              <a:t>Enforce Boundaries Policy – stop Grooming behaviors</a:t>
            </a:r>
          </a:p>
          <a:p>
            <a:pPr marL="0" indent="0">
              <a:buNone/>
            </a:pPr>
            <a:endParaRPr lang="en-US" sz="2800" dirty="0"/>
          </a:p>
          <a:p>
            <a:r>
              <a:rPr lang="en-US" sz="2800" dirty="0"/>
              <a:t>	-questions regarding past conviction or investigations</a:t>
            </a:r>
          </a:p>
          <a:p>
            <a:endParaRPr lang="en-US" sz="2800" dirty="0"/>
          </a:p>
          <a:p>
            <a:r>
              <a:rPr lang="en-US" sz="2800" dirty="0"/>
              <a:t>	- includes licensed, non –licensed, volunteers, and contractors</a:t>
            </a:r>
          </a:p>
          <a:p>
            <a:endParaRPr lang="en-US" sz="2800" dirty="0"/>
          </a:p>
          <a:p>
            <a:r>
              <a:rPr lang="en-US" sz="2800" dirty="0"/>
              <a:t>	-30,000 - 40,000 sets of trained eyes watching, mandatory reporters</a:t>
            </a:r>
          </a:p>
          <a:p>
            <a:endParaRPr lang="en-US" sz="2800" dirty="0"/>
          </a:p>
          <a:p>
            <a:r>
              <a:rPr lang="en-US" sz="2800" dirty="0"/>
              <a:t>	- records of complaints and data base of investigations</a:t>
            </a:r>
          </a:p>
          <a:p>
            <a:endParaRPr lang="en-US" sz="2800" dirty="0"/>
          </a:p>
          <a:p>
            <a:r>
              <a:rPr lang="en-US" sz="2800" dirty="0"/>
              <a:t>	- passing the trash restrictions</a:t>
            </a:r>
          </a:p>
          <a:p>
            <a:endParaRPr lang="en-US" dirty="0"/>
          </a:p>
        </p:txBody>
      </p:sp>
    </p:spTree>
    <p:extLst>
      <p:ext uri="{BB962C8B-B14F-4D97-AF65-F5344CB8AC3E}">
        <p14:creationId xmlns:p14="http://schemas.microsoft.com/office/powerpoint/2010/main" val="402851475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9E20-87BC-F045-8C5B-605F9716CA54}"/>
              </a:ext>
            </a:extLst>
          </p:cNvPr>
          <p:cNvSpPr>
            <a:spLocks noGrp="1"/>
          </p:cNvSpPr>
          <p:nvPr>
            <p:ph type="title"/>
          </p:nvPr>
        </p:nvSpPr>
        <p:spPr/>
        <p:txBody>
          <a:bodyPr>
            <a:normAutofit/>
          </a:bodyPr>
          <a:lstStyle/>
          <a:p>
            <a:r>
              <a:rPr lang="en-US" sz="3600" b="1" dirty="0"/>
              <a:t>New – Definition of Ethical Misconduct</a:t>
            </a:r>
          </a:p>
        </p:txBody>
      </p:sp>
      <p:sp>
        <p:nvSpPr>
          <p:cNvPr id="3" name="Text Placeholder 2">
            <a:extLst>
              <a:ext uri="{FF2B5EF4-FFF2-40B4-BE49-F238E27FC236}">
                <a16:creationId xmlns:a16="http://schemas.microsoft.com/office/drawing/2014/main" id="{63562DD9-2F76-C244-AB1E-0B5DE79737FE}"/>
              </a:ext>
            </a:extLst>
          </p:cNvPr>
          <p:cNvSpPr>
            <a:spLocks noGrp="1"/>
          </p:cNvSpPr>
          <p:nvPr>
            <p:ph type="body" sz="quarter" idx="13"/>
          </p:nvPr>
        </p:nvSpPr>
        <p:spPr/>
        <p:txBody>
          <a:bodyPr>
            <a:normAutofit fontScale="92500" lnSpcReduction="20000"/>
          </a:bodyPr>
          <a:lstStyle/>
          <a:p>
            <a:r>
              <a:rPr lang="en-US" dirty="0">
                <a:solidFill>
                  <a:schemeClr val="tx1"/>
                </a:solidFill>
              </a:rPr>
              <a:t>Behavior or conduct by school district personnel, school employees, school volunteers, contractors or contractors' employees: </a:t>
            </a:r>
            <a:endParaRPr lang="en-US" sz="2400" dirty="0">
              <a:solidFill>
                <a:schemeClr val="tx1"/>
              </a:solidFill>
            </a:endParaRPr>
          </a:p>
          <a:p>
            <a:pPr marL="457200" indent="-457200">
              <a:buAutoNum type="arabicParenBoth"/>
            </a:pPr>
            <a:r>
              <a:rPr lang="en-US" dirty="0">
                <a:solidFill>
                  <a:schemeClr val="tx1"/>
                </a:solidFill>
              </a:rPr>
              <a:t>discriminatory practice based on race, age, color, national origin, ethnicity, sex, pregnancy, </a:t>
            </a:r>
            <a:r>
              <a:rPr lang="en-US" altLang="en-US" sz="2400" dirty="0">
                <a:solidFill>
                  <a:schemeClr val="tx1"/>
                </a:solidFill>
              </a:rPr>
              <a:t>sexual orientation, gender identity, mental or physical disability, marital status, religion, citizenship, domestic abuse reporting status or serious medical condition;  </a:t>
            </a:r>
          </a:p>
          <a:p>
            <a:pPr marL="457200" indent="-457200">
              <a:buFontTx/>
              <a:buAutoNum type="arabicParenBoth"/>
            </a:pPr>
            <a:r>
              <a:rPr lang="en-US" altLang="en-US" sz="2400" b="1" dirty="0">
                <a:solidFill>
                  <a:schemeClr val="tx1"/>
                </a:solidFill>
              </a:rPr>
              <a:t>sexual misconduct or </a:t>
            </a:r>
            <a:r>
              <a:rPr lang="en-US" altLang="en-US" sz="2400" b="1" u="sng" dirty="0">
                <a:solidFill>
                  <a:schemeClr val="tx1"/>
                </a:solidFill>
              </a:rPr>
              <a:t>any sexual offense prohibited by </a:t>
            </a:r>
            <a:r>
              <a:rPr lang="en-US" altLang="en-US" sz="2400" dirty="0">
                <a:solidFill>
                  <a:schemeClr val="tx1"/>
                </a:solidFill>
              </a:rPr>
              <a:t>Chapter 30, Article 6A or 9 NMSA 1978 (</a:t>
            </a:r>
            <a:r>
              <a:rPr lang="en-US" b="1" dirty="0"/>
              <a:t>Sexual Exploitation of Children &amp; Sexual Offenses) </a:t>
            </a:r>
            <a:r>
              <a:rPr lang="en-US" altLang="en-US" sz="2400" dirty="0">
                <a:solidFill>
                  <a:schemeClr val="tx1"/>
                </a:solidFill>
              </a:rPr>
              <a:t>involving an adult or child, regardless of a child's enrollment status; </a:t>
            </a:r>
            <a:endParaRPr lang="en-US" altLang="en-US" sz="1800" dirty="0">
              <a:solidFill>
                <a:schemeClr val="tx1"/>
              </a:solidFill>
            </a:endParaRPr>
          </a:p>
          <a:p>
            <a:pPr marL="457200" indent="-457200">
              <a:buAutoNum type="arabicParenBoth"/>
            </a:pPr>
            <a:r>
              <a:rPr lang="en-US" altLang="en-US" sz="2400" dirty="0">
                <a:solidFill>
                  <a:schemeClr val="tx1"/>
                </a:solidFill>
              </a:rPr>
              <a:t>fondling a child or student, including touching private body parts, such as breasts, buttocks, genitals, inner thighs, groin or anus; or </a:t>
            </a:r>
          </a:p>
          <a:p>
            <a:pPr marL="457200" indent="-457200">
              <a:buAutoNum type="arabicParenBoth"/>
            </a:pPr>
            <a:r>
              <a:rPr lang="en-US" altLang="en-US" sz="2400" dirty="0">
                <a:solidFill>
                  <a:schemeClr val="tx1"/>
                </a:solidFill>
              </a:rPr>
              <a:t>any other behavior, including </a:t>
            </a:r>
            <a:r>
              <a:rPr lang="en-US" altLang="en-US" sz="2400" b="1" u="sng" dirty="0">
                <a:solidFill>
                  <a:srgbClr val="C00000"/>
                </a:solidFill>
              </a:rPr>
              <a:t>licentious, enticing or solicitous behavior</a:t>
            </a:r>
            <a:r>
              <a:rPr lang="en-US" altLang="en-US" sz="2400" u="sng" dirty="0">
                <a:solidFill>
                  <a:srgbClr val="C00000"/>
                </a:solidFill>
              </a:rPr>
              <a:t>, </a:t>
            </a:r>
            <a:r>
              <a:rPr lang="en-US" altLang="en-US" sz="2400" b="1" u="sng" dirty="0">
                <a:solidFill>
                  <a:srgbClr val="C00000"/>
                </a:solidFill>
              </a:rPr>
              <a:t>that is reasonably apparent to result in inappropriate sexual contact with a child or student or to induce a child or student into engaging in illegal, immoral or</a:t>
            </a:r>
            <a:r>
              <a:rPr lang="en-US" altLang="en-US" sz="2400" b="1" u="sng" dirty="0">
                <a:solidFill>
                  <a:srgbClr val="C00000"/>
                </a:solidFill>
                <a:latin typeface="CIDFont+F1"/>
              </a:rPr>
              <a:t> other prohibited behavior </a:t>
            </a:r>
            <a:endParaRPr lang="en-US" altLang="en-US" sz="1800" b="1" u="sng" dirty="0">
              <a:solidFill>
                <a:srgbClr val="C00000"/>
              </a:solidFill>
            </a:endParaRPr>
          </a:p>
          <a:p>
            <a:endParaRPr lang="en-US" dirty="0"/>
          </a:p>
        </p:txBody>
      </p:sp>
    </p:spTree>
    <p:extLst>
      <p:ext uri="{BB962C8B-B14F-4D97-AF65-F5344CB8AC3E}">
        <p14:creationId xmlns:p14="http://schemas.microsoft.com/office/powerpoint/2010/main" val="177587219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34C53-6C7C-C749-AE1A-5E8D0E278D1A}"/>
              </a:ext>
            </a:extLst>
          </p:cNvPr>
          <p:cNvSpPr>
            <a:spLocks noGrp="1"/>
          </p:cNvSpPr>
          <p:nvPr>
            <p:ph type="title"/>
          </p:nvPr>
        </p:nvSpPr>
        <p:spPr>
          <a:xfrm>
            <a:off x="309641" y="1325880"/>
            <a:ext cx="11575445" cy="350520"/>
          </a:xfrm>
        </p:spPr>
        <p:txBody>
          <a:bodyPr>
            <a:normAutofit fontScale="90000"/>
          </a:bodyPr>
          <a:lstStyle/>
          <a:p>
            <a:r>
              <a:rPr lang="en-US" b="1" dirty="0"/>
              <a:t>Article 6A: Sexual Exploitation of Children, 30-6A-1 through 30-6A-4</a:t>
            </a:r>
            <a:br>
              <a:rPr lang="en-US" b="1" dirty="0"/>
            </a:br>
            <a:endParaRPr lang="en-US" dirty="0"/>
          </a:p>
        </p:txBody>
      </p:sp>
      <p:sp>
        <p:nvSpPr>
          <p:cNvPr id="3" name="Text Placeholder 2">
            <a:extLst>
              <a:ext uri="{FF2B5EF4-FFF2-40B4-BE49-F238E27FC236}">
                <a16:creationId xmlns:a16="http://schemas.microsoft.com/office/drawing/2014/main" id="{9E90F713-3A8C-1742-B509-318282A52ECC}"/>
              </a:ext>
            </a:extLst>
          </p:cNvPr>
          <p:cNvSpPr>
            <a:spLocks noGrp="1"/>
          </p:cNvSpPr>
          <p:nvPr>
            <p:ph type="body" sz="quarter" idx="13"/>
          </p:nvPr>
        </p:nvSpPr>
        <p:spPr>
          <a:xfrm>
            <a:off x="299253" y="1905000"/>
            <a:ext cx="11580284" cy="4099560"/>
          </a:xfrm>
        </p:spPr>
        <p:txBody>
          <a:bodyPr>
            <a:normAutofit/>
          </a:bodyPr>
          <a:lstStyle/>
          <a:p>
            <a:r>
              <a:rPr lang="en-US" dirty="0"/>
              <a:t>Definitions</a:t>
            </a:r>
          </a:p>
          <a:p>
            <a:r>
              <a:rPr lang="en-US" dirty="0"/>
              <a:t>A. "prohibited sexual act" means: </a:t>
            </a:r>
          </a:p>
          <a:p>
            <a:pPr lvl="1"/>
            <a:r>
              <a:rPr lang="en-US" dirty="0"/>
              <a:t>(1) sexual intercourse, including genital-genital, oral-genital, anal-genital or oral-anal, whether between persons of the same or opposite sex; </a:t>
            </a:r>
          </a:p>
          <a:p>
            <a:pPr lvl="1"/>
            <a:r>
              <a:rPr lang="en-US" dirty="0"/>
              <a:t>(2) bestiality; </a:t>
            </a:r>
          </a:p>
          <a:p>
            <a:pPr lvl="1"/>
            <a:r>
              <a:rPr lang="en-US" dirty="0"/>
              <a:t>(3) masturbation; </a:t>
            </a:r>
          </a:p>
          <a:p>
            <a:pPr lvl="1"/>
            <a:r>
              <a:rPr lang="en-US" dirty="0"/>
              <a:t>(4) sadomasochistic abuse for the purpose of sexual stimulation; or </a:t>
            </a:r>
          </a:p>
          <a:p>
            <a:pPr lvl="1"/>
            <a:r>
              <a:rPr lang="en-US" dirty="0"/>
              <a:t>(5) lewd and sexually explicit exhibition with a focus on the genitals or pubic area of any person for the purpose of sexual stimulation; </a:t>
            </a:r>
          </a:p>
          <a:p>
            <a:endParaRPr lang="en-US" dirty="0"/>
          </a:p>
          <a:p>
            <a:endParaRPr lang="en-US" dirty="0"/>
          </a:p>
        </p:txBody>
      </p:sp>
    </p:spTree>
    <p:extLst>
      <p:ext uri="{BB962C8B-B14F-4D97-AF65-F5344CB8AC3E}">
        <p14:creationId xmlns:p14="http://schemas.microsoft.com/office/powerpoint/2010/main" val="90319210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2168B-6542-074D-B0F7-AFB0970EF3E6}"/>
              </a:ext>
            </a:extLst>
          </p:cNvPr>
          <p:cNvSpPr>
            <a:spLocks noGrp="1"/>
          </p:cNvSpPr>
          <p:nvPr>
            <p:ph type="title"/>
          </p:nvPr>
        </p:nvSpPr>
        <p:spPr>
          <a:xfrm>
            <a:off x="309641" y="762000"/>
            <a:ext cx="11575445" cy="731520"/>
          </a:xfrm>
        </p:spPr>
        <p:txBody>
          <a:bodyPr>
            <a:normAutofit fontScale="90000"/>
          </a:bodyPr>
          <a:lstStyle/>
          <a:p>
            <a:br>
              <a:rPr lang="en-US" sz="4200" b="1" dirty="0"/>
            </a:br>
            <a:r>
              <a:rPr lang="en-US" sz="4200" b="1" dirty="0"/>
              <a:t>Chapter 30: Criminal Offenses Article 9: Sexual Offenses</a:t>
            </a:r>
            <a:br>
              <a:rPr lang="en-US" b="1" dirty="0"/>
            </a:br>
            <a:endParaRPr lang="en-US" dirty="0"/>
          </a:p>
        </p:txBody>
      </p:sp>
      <p:sp>
        <p:nvSpPr>
          <p:cNvPr id="3" name="Text Placeholder 2">
            <a:extLst>
              <a:ext uri="{FF2B5EF4-FFF2-40B4-BE49-F238E27FC236}">
                <a16:creationId xmlns:a16="http://schemas.microsoft.com/office/drawing/2014/main" id="{7A68DD80-D617-604B-B9BD-AEBCB914444F}"/>
              </a:ext>
            </a:extLst>
          </p:cNvPr>
          <p:cNvSpPr>
            <a:spLocks noGrp="1"/>
          </p:cNvSpPr>
          <p:nvPr>
            <p:ph type="body" sz="quarter" idx="13"/>
          </p:nvPr>
        </p:nvSpPr>
        <p:spPr/>
        <p:txBody>
          <a:bodyPr>
            <a:normAutofit fontScale="92500"/>
          </a:bodyPr>
          <a:lstStyle/>
          <a:p>
            <a:r>
              <a:rPr lang="en-US" b="1" dirty="0"/>
              <a:t>30-9-1. Enticement of child. </a:t>
            </a:r>
            <a:endParaRPr lang="en-US" dirty="0"/>
          </a:p>
          <a:p>
            <a:r>
              <a:rPr lang="en-US" dirty="0"/>
              <a:t>Enticement of child consists of: </a:t>
            </a:r>
          </a:p>
          <a:p>
            <a:r>
              <a:rPr lang="en-US" dirty="0"/>
              <a:t>A. enticing, persuading or attempting to persuade a child under the age of sixteen years to enter any vehicle, building, room or secluded place with intent to commit an act which would </a:t>
            </a:r>
            <a:r>
              <a:rPr lang="en-US" b="1" dirty="0"/>
              <a:t>constitute</a:t>
            </a:r>
            <a:r>
              <a:rPr lang="en-US" dirty="0"/>
              <a:t> a crime under Article 9 [30-9-1 to 30-9-9 NMSA 1978] of the Criminal Code; or </a:t>
            </a:r>
          </a:p>
          <a:p>
            <a:r>
              <a:rPr lang="en-US" dirty="0"/>
              <a:t>B. having possession of a child under the age of sixteen years in any vehicle, building, room or secluded place with intent to commit an act which would</a:t>
            </a:r>
            <a:r>
              <a:rPr lang="en-US" b="1" dirty="0"/>
              <a:t> constitute </a:t>
            </a:r>
            <a:r>
              <a:rPr lang="en-US" dirty="0"/>
              <a:t>a crime under Article 9 of the Criminal Code. </a:t>
            </a:r>
          </a:p>
          <a:p>
            <a:r>
              <a:rPr lang="en-US" dirty="0"/>
              <a:t>Whoever commits enticement of child is guilty of a misdemeanor.</a:t>
            </a:r>
          </a:p>
          <a:p>
            <a:endParaRPr lang="en-US" dirty="0"/>
          </a:p>
        </p:txBody>
      </p:sp>
    </p:spTree>
    <p:extLst>
      <p:ext uri="{BB962C8B-B14F-4D97-AF65-F5344CB8AC3E}">
        <p14:creationId xmlns:p14="http://schemas.microsoft.com/office/powerpoint/2010/main" val="91345585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E1534-CB6F-B141-8370-D1681D127BFC}"/>
              </a:ext>
            </a:extLst>
          </p:cNvPr>
          <p:cNvSpPr>
            <a:spLocks noGrp="1"/>
          </p:cNvSpPr>
          <p:nvPr>
            <p:ph type="title"/>
          </p:nvPr>
        </p:nvSpPr>
        <p:spPr>
          <a:xfrm>
            <a:off x="304802" y="762000"/>
            <a:ext cx="11575445" cy="685800"/>
          </a:xfrm>
        </p:spPr>
        <p:txBody>
          <a:bodyPr>
            <a:normAutofit fontScale="90000"/>
          </a:bodyPr>
          <a:lstStyle/>
          <a:p>
            <a:r>
              <a:rPr lang="en-US" b="1" dirty="0"/>
              <a:t>30-9-13. Criminal sexual contact of a minor. </a:t>
            </a:r>
            <a:endParaRPr lang="en-US" dirty="0"/>
          </a:p>
        </p:txBody>
      </p:sp>
      <p:sp>
        <p:nvSpPr>
          <p:cNvPr id="3" name="Text Placeholder 2">
            <a:extLst>
              <a:ext uri="{FF2B5EF4-FFF2-40B4-BE49-F238E27FC236}">
                <a16:creationId xmlns:a16="http://schemas.microsoft.com/office/drawing/2014/main" id="{20741D18-2003-6949-9DAF-4E877041F9F7}"/>
              </a:ext>
            </a:extLst>
          </p:cNvPr>
          <p:cNvSpPr>
            <a:spLocks noGrp="1"/>
          </p:cNvSpPr>
          <p:nvPr>
            <p:ph type="body" sz="quarter" idx="13"/>
          </p:nvPr>
        </p:nvSpPr>
        <p:spPr>
          <a:xfrm>
            <a:off x="304802" y="1371600"/>
            <a:ext cx="11580284" cy="4724400"/>
          </a:xfrm>
        </p:spPr>
        <p:txBody>
          <a:bodyPr>
            <a:normAutofit fontScale="25000" lnSpcReduction="20000"/>
          </a:bodyPr>
          <a:lstStyle/>
          <a:p>
            <a:endParaRPr lang="en-US" dirty="0"/>
          </a:p>
          <a:p>
            <a:r>
              <a:rPr lang="en-US" sz="8400" dirty="0"/>
              <a:t>A. Criminal sexual contact of a minor is the unlawful and </a:t>
            </a:r>
            <a:r>
              <a:rPr lang="en-US" sz="8400" b="1" dirty="0"/>
              <a:t>intentional touching of or applying force to the intimate parts of a minor or the unlawful and intentional causing of a minor to touch one s intimate parts</a:t>
            </a:r>
            <a:r>
              <a:rPr lang="en-US" sz="8400" dirty="0"/>
              <a:t>. For the purposes of this section, "intimate parts" means the primary genital area, groin, buttocks, anus or breast. </a:t>
            </a:r>
          </a:p>
          <a:p>
            <a:endParaRPr lang="en-US" sz="8400" dirty="0"/>
          </a:p>
          <a:p>
            <a:r>
              <a:rPr lang="en-US" sz="8400" dirty="0"/>
              <a:t>B. Criminal sexual contact of a minor in the second degree consists of all criminal sexual contact of the unclothed intimate parts of a minor perpetrated: </a:t>
            </a:r>
          </a:p>
          <a:p>
            <a:pPr lvl="1"/>
            <a:r>
              <a:rPr lang="en-US" sz="8400" dirty="0"/>
              <a:t>(1) on a child under thirteen years of age; or </a:t>
            </a:r>
          </a:p>
          <a:p>
            <a:pPr lvl="1"/>
            <a:r>
              <a:rPr lang="en-US" sz="8400" dirty="0"/>
              <a:t>(2) on a child thirteen to eighteen years of age when: </a:t>
            </a:r>
          </a:p>
          <a:p>
            <a:pPr lvl="2"/>
            <a:r>
              <a:rPr lang="en-US" sz="8400" dirty="0"/>
              <a:t>(a) </a:t>
            </a:r>
            <a:r>
              <a:rPr lang="en-US" sz="8400" b="1" dirty="0"/>
              <a:t>the perpetrator is in a position of authority over the child and uses that authority to coerce the child to submit; </a:t>
            </a:r>
          </a:p>
          <a:p>
            <a:pPr lvl="2"/>
            <a:r>
              <a:rPr lang="en-US" sz="8400" dirty="0"/>
              <a:t>(b) the perpetrator uses force or coercion that results in personal injury to the child; </a:t>
            </a:r>
          </a:p>
          <a:p>
            <a:pPr lvl="2"/>
            <a:r>
              <a:rPr lang="en-US" sz="8400" dirty="0"/>
              <a:t>(c) the perpetrator uses force or coercion and is aided or abetted by one or more persons; or </a:t>
            </a:r>
          </a:p>
          <a:p>
            <a:pPr lvl="2"/>
            <a:r>
              <a:rPr lang="en-US" sz="8400" dirty="0"/>
              <a:t>(d) the perpetrator is armed with a deadly weapon. </a:t>
            </a:r>
          </a:p>
          <a:p>
            <a:endParaRPr lang="en-US" sz="7200" dirty="0"/>
          </a:p>
          <a:p>
            <a:endParaRPr lang="en-US" dirty="0"/>
          </a:p>
        </p:txBody>
      </p:sp>
    </p:spTree>
    <p:extLst>
      <p:ext uri="{BB962C8B-B14F-4D97-AF65-F5344CB8AC3E}">
        <p14:creationId xmlns:p14="http://schemas.microsoft.com/office/powerpoint/2010/main" val="10196128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FE6B4-E4B3-2040-A5C4-2447842E774A}"/>
              </a:ext>
            </a:extLst>
          </p:cNvPr>
          <p:cNvSpPr>
            <a:spLocks noGrp="1"/>
          </p:cNvSpPr>
          <p:nvPr>
            <p:ph type="title"/>
          </p:nvPr>
        </p:nvSpPr>
        <p:spPr/>
        <p:txBody>
          <a:bodyPr>
            <a:normAutofit fontScale="90000"/>
          </a:bodyPr>
          <a:lstStyle/>
          <a:p>
            <a:r>
              <a:rPr lang="en-US" b="1" dirty="0"/>
              <a:t>30-9-13. Criminal sexual contact of a minor. </a:t>
            </a:r>
            <a:endParaRPr lang="en-US" dirty="0"/>
          </a:p>
        </p:txBody>
      </p:sp>
      <p:sp>
        <p:nvSpPr>
          <p:cNvPr id="3" name="Text Placeholder 2">
            <a:extLst>
              <a:ext uri="{FF2B5EF4-FFF2-40B4-BE49-F238E27FC236}">
                <a16:creationId xmlns:a16="http://schemas.microsoft.com/office/drawing/2014/main" id="{D5C9FC9C-94C8-7649-93C6-942205F9D657}"/>
              </a:ext>
            </a:extLst>
          </p:cNvPr>
          <p:cNvSpPr>
            <a:spLocks noGrp="1"/>
          </p:cNvSpPr>
          <p:nvPr>
            <p:ph type="body" sz="quarter" idx="13"/>
          </p:nvPr>
        </p:nvSpPr>
        <p:spPr/>
        <p:txBody>
          <a:bodyPr>
            <a:normAutofit/>
          </a:bodyPr>
          <a:lstStyle/>
          <a:p>
            <a:r>
              <a:rPr lang="en-US" sz="2400" dirty="0"/>
              <a:t>C. Criminal sexual contact of a minor in the third degree consists of all criminal sexual contact of a minor perpetrated: </a:t>
            </a:r>
          </a:p>
          <a:p>
            <a:pPr lvl="1"/>
            <a:r>
              <a:rPr lang="en-US" sz="2000" dirty="0"/>
              <a:t>(1) on a child under thirteen years of age; or </a:t>
            </a:r>
          </a:p>
          <a:p>
            <a:pPr lvl="1"/>
            <a:r>
              <a:rPr lang="en-US" sz="2000" dirty="0"/>
              <a:t>(2) on a child thirteen to eighteen years of age when: </a:t>
            </a:r>
          </a:p>
          <a:p>
            <a:pPr lvl="2"/>
            <a:r>
              <a:rPr lang="en-US" sz="1800" b="1" dirty="0"/>
              <a:t>(a) the perpetrator is in a position of authority over the child and uses this authority to coerce the child to submit</a:t>
            </a:r>
            <a:r>
              <a:rPr lang="en-US" sz="1800" dirty="0"/>
              <a:t>; </a:t>
            </a:r>
          </a:p>
          <a:p>
            <a:pPr lvl="2"/>
            <a:r>
              <a:rPr lang="en-US" sz="1800" dirty="0"/>
              <a:t>(b) the perpetrator uses force or coercion which results in personal injury to the child; </a:t>
            </a:r>
          </a:p>
          <a:p>
            <a:pPr lvl="2"/>
            <a:r>
              <a:rPr lang="en-US" sz="1800" dirty="0"/>
              <a:t>(c) the perpetrator uses force or coercion and is aided or abetted by one or more persons; or </a:t>
            </a:r>
          </a:p>
          <a:p>
            <a:pPr lvl="2"/>
            <a:r>
              <a:rPr lang="en-US" sz="1800" dirty="0"/>
              <a:t>(d) the perpetrator is armed with a deadly weapon. </a:t>
            </a:r>
          </a:p>
          <a:p>
            <a:endParaRPr lang="en-US" dirty="0"/>
          </a:p>
        </p:txBody>
      </p:sp>
    </p:spTree>
    <p:extLst>
      <p:ext uri="{BB962C8B-B14F-4D97-AF65-F5344CB8AC3E}">
        <p14:creationId xmlns:p14="http://schemas.microsoft.com/office/powerpoint/2010/main" val="15752192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D487-C981-554C-B6CB-FF5F842D9971}"/>
              </a:ext>
            </a:extLst>
          </p:cNvPr>
          <p:cNvSpPr>
            <a:spLocks noGrp="1"/>
          </p:cNvSpPr>
          <p:nvPr>
            <p:ph type="title"/>
          </p:nvPr>
        </p:nvSpPr>
        <p:spPr/>
        <p:txBody>
          <a:bodyPr>
            <a:normAutofit fontScale="90000"/>
          </a:bodyPr>
          <a:lstStyle/>
          <a:p>
            <a:r>
              <a:rPr lang="en-US" b="1" dirty="0"/>
              <a:t>30-9-13. Criminal sexual contact of a minor. </a:t>
            </a:r>
            <a:endParaRPr lang="en-US" dirty="0"/>
          </a:p>
        </p:txBody>
      </p:sp>
      <p:sp>
        <p:nvSpPr>
          <p:cNvPr id="3" name="Text Placeholder 2">
            <a:extLst>
              <a:ext uri="{FF2B5EF4-FFF2-40B4-BE49-F238E27FC236}">
                <a16:creationId xmlns:a16="http://schemas.microsoft.com/office/drawing/2014/main" id="{89EE8057-E644-4B40-9D3E-FDDEF89E9CA3}"/>
              </a:ext>
            </a:extLst>
          </p:cNvPr>
          <p:cNvSpPr>
            <a:spLocks noGrp="1"/>
          </p:cNvSpPr>
          <p:nvPr>
            <p:ph type="body" sz="quarter" idx="13"/>
          </p:nvPr>
        </p:nvSpPr>
        <p:spPr/>
        <p:txBody>
          <a:bodyPr>
            <a:normAutofit/>
          </a:bodyPr>
          <a:lstStyle/>
          <a:p>
            <a:r>
              <a:rPr lang="en-US" sz="2400" dirty="0"/>
              <a:t>D. Criminal sexual contact of a minor in the fourth degree consists of all criminal sexual contact: </a:t>
            </a:r>
          </a:p>
          <a:p>
            <a:pPr lvl="1"/>
            <a:r>
              <a:rPr lang="en-US" sz="2000" dirty="0"/>
              <a:t>(1) not defined in Subsection C of this section, of a child thirteen to eighteen years of age perpetrated with force or coercion; or </a:t>
            </a:r>
          </a:p>
          <a:p>
            <a:pPr lvl="1"/>
            <a:r>
              <a:rPr lang="en-US" sz="2000" dirty="0"/>
              <a:t>(2) of a minor perpetrated on a child thirteen to eighteen years of age when the perpetrator, who is a </a:t>
            </a:r>
            <a:r>
              <a:rPr lang="en-US" sz="2000" b="1" dirty="0"/>
              <a:t>licensed school employee, an unlicensed school employee, a school contract employee, a school health service provider or a school volunteer</a:t>
            </a:r>
            <a:r>
              <a:rPr lang="en-US" sz="2000" dirty="0"/>
              <a:t>, </a:t>
            </a:r>
            <a:r>
              <a:rPr lang="en-US" sz="2000" b="1" dirty="0"/>
              <a:t>and who is at least eighteen years of age and is at least four years older than the child and not the spouse of that child, learns while performing services in or for a school that the child is a student in a school. </a:t>
            </a:r>
            <a:br>
              <a:rPr lang="en-US" dirty="0"/>
            </a:br>
            <a:endParaRPr lang="en-US" dirty="0"/>
          </a:p>
          <a:p>
            <a:endParaRPr lang="en-US" dirty="0"/>
          </a:p>
        </p:txBody>
      </p:sp>
    </p:spTree>
    <p:extLst>
      <p:ext uri="{BB962C8B-B14F-4D97-AF65-F5344CB8AC3E}">
        <p14:creationId xmlns:p14="http://schemas.microsoft.com/office/powerpoint/2010/main" val="147520302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D7DC-C2AF-4D59-AC4B-5F58285A578A}"/>
              </a:ext>
            </a:extLst>
          </p:cNvPr>
          <p:cNvSpPr>
            <a:spLocks noGrp="1"/>
          </p:cNvSpPr>
          <p:nvPr>
            <p:ph type="title"/>
          </p:nvPr>
        </p:nvSpPr>
        <p:spPr>
          <a:xfrm>
            <a:off x="2819400" y="111760"/>
            <a:ext cx="7841645" cy="685800"/>
          </a:xfrm>
        </p:spPr>
        <p:txBody>
          <a:bodyPr>
            <a:normAutofit fontScale="90000"/>
          </a:bodyPr>
          <a:lstStyle/>
          <a:p>
            <a:r>
              <a:rPr lang="en-US" b="1" dirty="0"/>
              <a:t>New –Applications must include</a:t>
            </a:r>
          </a:p>
        </p:txBody>
      </p:sp>
      <p:sp>
        <p:nvSpPr>
          <p:cNvPr id="3" name="Text Placeholder 2">
            <a:extLst>
              <a:ext uri="{FF2B5EF4-FFF2-40B4-BE49-F238E27FC236}">
                <a16:creationId xmlns:a16="http://schemas.microsoft.com/office/drawing/2014/main" id="{7A3EAF54-0180-4970-98F3-5382AF68E4DC}"/>
              </a:ext>
            </a:extLst>
          </p:cNvPr>
          <p:cNvSpPr>
            <a:spLocks noGrp="1"/>
          </p:cNvSpPr>
          <p:nvPr>
            <p:ph type="body" sz="quarter" idx="13"/>
          </p:nvPr>
        </p:nvSpPr>
        <p:spPr>
          <a:xfrm>
            <a:off x="152400" y="1066800"/>
            <a:ext cx="11580284" cy="5029200"/>
          </a:xfrm>
        </p:spPr>
        <p:txBody>
          <a:bodyPr>
            <a:normAutofit fontScale="92500" lnSpcReduction="10000"/>
          </a:bodyPr>
          <a:lstStyle/>
          <a:p>
            <a:r>
              <a:rPr lang="en-US" dirty="0"/>
              <a:t>A list of </a:t>
            </a:r>
            <a:r>
              <a:rPr lang="en-US" b="1" dirty="0"/>
              <a:t>all</a:t>
            </a:r>
            <a:r>
              <a:rPr lang="en-US" dirty="0"/>
              <a:t> positions held by an applicant that involved unsupervised access to children (with contact information). This includes as a volunteer i.e. boy scouts, youth group, sports leagues</a:t>
            </a:r>
          </a:p>
          <a:p>
            <a:pPr fontAlgn="base"/>
            <a:r>
              <a:rPr lang="en-US" dirty="0"/>
              <a:t>A written statement describing whether the applicant: </a:t>
            </a:r>
          </a:p>
          <a:p>
            <a:pPr lvl="4" fontAlgn="base"/>
            <a:r>
              <a:rPr lang="en-US" sz="2400" dirty="0"/>
              <a:t>Has ever been under investigation for, or has been found to have violated a state or federal statute relating to child abuse or neglect, sexual misconduct or any sexual offense, unless the allegations were </a:t>
            </a:r>
            <a:r>
              <a:rPr lang="en-US" sz="2400" u="sng" dirty="0"/>
              <a:t>determined to be </a:t>
            </a:r>
            <a:r>
              <a:rPr lang="en-US" sz="2400" dirty="0"/>
              <a:t>false or unsubstantiated </a:t>
            </a:r>
          </a:p>
          <a:p>
            <a:pPr lvl="4" fontAlgn="base"/>
            <a:r>
              <a:rPr lang="en-US" sz="2400" dirty="0"/>
              <a:t>Has ever been under investigation for, or found to have violated, any ethical rule or policy of the former employer that previously employed the applicant and the outcome of the investigation including a finding that the allegation was false or unsubstantiated </a:t>
            </a:r>
          </a:p>
          <a:p>
            <a:pPr lvl="4" fontAlgn="base"/>
            <a:r>
              <a:rPr lang="en-US" sz="2400" dirty="0"/>
              <a:t>Has ever had a professional license or certificate denied, suspended, surrendered, or revoked due to a finding of child abuse or ethical misconduct or while allegations of child abuse or </a:t>
            </a:r>
            <a:r>
              <a:rPr lang="en-US" sz="2600" dirty="0"/>
              <a:t>ethical misconduct were pending or under investigation. </a:t>
            </a:r>
          </a:p>
          <a:p>
            <a:pPr fontAlgn="base"/>
            <a:endParaRPr lang="en-US" dirty="0"/>
          </a:p>
          <a:p>
            <a:endParaRPr lang="en-US" dirty="0"/>
          </a:p>
        </p:txBody>
      </p:sp>
    </p:spTree>
    <p:extLst>
      <p:ext uri="{BB962C8B-B14F-4D97-AF65-F5344CB8AC3E}">
        <p14:creationId xmlns:p14="http://schemas.microsoft.com/office/powerpoint/2010/main" val="353170182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9BB35-9A26-0941-9535-F95F7614591E}"/>
              </a:ext>
            </a:extLst>
          </p:cNvPr>
          <p:cNvSpPr>
            <a:spLocks noGrp="1"/>
          </p:cNvSpPr>
          <p:nvPr>
            <p:ph type="title"/>
          </p:nvPr>
        </p:nvSpPr>
        <p:spPr/>
        <p:txBody>
          <a:bodyPr>
            <a:normAutofit fontScale="90000"/>
          </a:bodyPr>
          <a:lstStyle/>
          <a:p>
            <a:r>
              <a:rPr lang="en-US" dirty="0"/>
              <a:t>		New - Waiver for release of information</a:t>
            </a:r>
          </a:p>
        </p:txBody>
      </p:sp>
      <p:sp>
        <p:nvSpPr>
          <p:cNvPr id="3" name="Text Placeholder 2">
            <a:extLst>
              <a:ext uri="{FF2B5EF4-FFF2-40B4-BE49-F238E27FC236}">
                <a16:creationId xmlns:a16="http://schemas.microsoft.com/office/drawing/2014/main" id="{FCD4CB62-F54D-AF4C-A567-E19C236BDDBA}"/>
              </a:ext>
            </a:extLst>
          </p:cNvPr>
          <p:cNvSpPr>
            <a:spLocks noGrp="1"/>
          </p:cNvSpPr>
          <p:nvPr>
            <p:ph type="body" sz="quarter" idx="13"/>
          </p:nvPr>
        </p:nvSpPr>
        <p:spPr/>
        <p:txBody>
          <a:bodyPr/>
          <a:lstStyle/>
          <a:p>
            <a:pPr fontAlgn="base"/>
            <a:r>
              <a:rPr lang="en-US" dirty="0"/>
              <a:t>A separate written authorization that authorizes disclosure of information requested and the release of related records by the applicant’s previous employers, releasing the applicant's previous employers from any liability related to the disclosure or release of </a:t>
            </a:r>
            <a:r>
              <a:rPr lang="en-US" b="1" dirty="0"/>
              <a:t>records</a:t>
            </a:r>
            <a:r>
              <a:rPr lang="en-US" dirty="0"/>
              <a:t>. </a:t>
            </a:r>
          </a:p>
          <a:p>
            <a:pPr fontAlgn="base"/>
            <a:endParaRPr lang="en-US" dirty="0"/>
          </a:p>
          <a:p>
            <a:pPr marL="0" indent="0" fontAlgn="base">
              <a:buNone/>
            </a:pPr>
            <a:endParaRPr lang="en-US" dirty="0"/>
          </a:p>
          <a:p>
            <a:endParaRPr lang="en-US" dirty="0"/>
          </a:p>
        </p:txBody>
      </p:sp>
    </p:spTree>
    <p:extLst>
      <p:ext uri="{BB962C8B-B14F-4D97-AF65-F5344CB8AC3E}">
        <p14:creationId xmlns:p14="http://schemas.microsoft.com/office/powerpoint/2010/main" val="20203369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35E1-3A2E-3B40-8675-0B66B19E1A28}"/>
              </a:ext>
            </a:extLst>
          </p:cNvPr>
          <p:cNvSpPr>
            <a:spLocks noGrp="1"/>
          </p:cNvSpPr>
          <p:nvPr>
            <p:ph type="title"/>
          </p:nvPr>
        </p:nvSpPr>
        <p:spPr/>
        <p:txBody>
          <a:bodyPr>
            <a:normAutofit fontScale="90000"/>
          </a:bodyPr>
          <a:lstStyle/>
          <a:p>
            <a:r>
              <a:rPr lang="en-US" dirty="0"/>
              <a:t>		New - Questions for former employers</a:t>
            </a:r>
          </a:p>
        </p:txBody>
      </p:sp>
      <p:sp>
        <p:nvSpPr>
          <p:cNvPr id="3" name="Text Placeholder 2">
            <a:extLst>
              <a:ext uri="{FF2B5EF4-FFF2-40B4-BE49-F238E27FC236}">
                <a16:creationId xmlns:a16="http://schemas.microsoft.com/office/drawing/2014/main" id="{66822556-B13C-1045-8D55-F831A7CE5ECF}"/>
              </a:ext>
            </a:extLst>
          </p:cNvPr>
          <p:cNvSpPr>
            <a:spLocks noGrp="1"/>
          </p:cNvSpPr>
          <p:nvPr>
            <p:ph type="body" sz="quarter" idx="13"/>
          </p:nvPr>
        </p:nvSpPr>
        <p:spPr/>
        <p:txBody>
          <a:bodyPr>
            <a:normAutofit fontScale="85000" lnSpcReduction="20000"/>
          </a:bodyPr>
          <a:lstStyle/>
          <a:p>
            <a:pPr marL="342900" indent="-342900">
              <a:buFont typeface="Arial" panose="020B0604020202020204" pitchFamily="34" charset="0"/>
              <a:buChar char="•"/>
            </a:pPr>
            <a:r>
              <a:rPr lang="en-US" dirty="0"/>
              <a:t>Has the applicant ever been under investigation for, or has been found to have violated, any state or federal statute relating to child abuse or neglect, sexual misconduct or any sexual offense, including those offenses prohibited in Chapter 30, Article 3, 3A, 4, 6, 6A, 9, 37, 37A or 52 NMSA 1978, unless the allegations were false or unsubstantiated; </a:t>
            </a:r>
          </a:p>
          <a:p>
            <a:pPr marL="512763" lvl="1" indent="-342900">
              <a:buFont typeface="Arial" panose="020B0604020202020204" pitchFamily="34" charset="0"/>
              <a:buChar char="•"/>
            </a:pPr>
            <a:endParaRPr lang="en-US" dirty="0">
              <a:solidFill>
                <a:srgbClr val="FF0000"/>
              </a:solidFill>
            </a:endParaRPr>
          </a:p>
          <a:p>
            <a:pPr marL="342900" indent="-342900">
              <a:buFont typeface="Arial" panose="020B0604020202020204" pitchFamily="34" charset="0"/>
              <a:buChar char="•"/>
            </a:pPr>
            <a:r>
              <a:rPr lang="en-US" dirty="0"/>
              <a:t>Has ever been under investigation for, or found to have violated, any ethical rule or policy approved by a former employer that previously employed the applicant, unless the allegations were false or unsubstantiated; or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Has ever had a professional license or certificate denied, suspended, surrendered or revoked due to a finding of child abuse or ethical misconduct or while allegations of child abuse or ethical misconduct were pending or under investigation. </a:t>
            </a:r>
          </a:p>
          <a:p>
            <a:endParaRPr lang="en-US" dirty="0"/>
          </a:p>
        </p:txBody>
      </p:sp>
    </p:spTree>
    <p:extLst>
      <p:ext uri="{BB962C8B-B14F-4D97-AF65-F5344CB8AC3E}">
        <p14:creationId xmlns:p14="http://schemas.microsoft.com/office/powerpoint/2010/main" val="153689118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EC96-5BE9-C84C-A3FF-0D57D351777B}"/>
              </a:ext>
            </a:extLst>
          </p:cNvPr>
          <p:cNvSpPr>
            <a:spLocks noGrp="1"/>
          </p:cNvSpPr>
          <p:nvPr>
            <p:ph type="title"/>
          </p:nvPr>
        </p:nvSpPr>
        <p:spPr/>
        <p:txBody>
          <a:bodyPr/>
          <a:lstStyle/>
          <a:p>
            <a:r>
              <a:rPr lang="en-US" dirty="0"/>
              <a:t>Training</a:t>
            </a:r>
          </a:p>
        </p:txBody>
      </p:sp>
      <p:sp>
        <p:nvSpPr>
          <p:cNvPr id="3" name="Text Placeholder 2">
            <a:extLst>
              <a:ext uri="{FF2B5EF4-FFF2-40B4-BE49-F238E27FC236}">
                <a16:creationId xmlns:a16="http://schemas.microsoft.com/office/drawing/2014/main" id="{CB50EB73-725E-174C-943F-7525BDC87E31}"/>
              </a:ext>
            </a:extLst>
          </p:cNvPr>
          <p:cNvSpPr>
            <a:spLocks noGrp="1"/>
          </p:cNvSpPr>
          <p:nvPr>
            <p:ph type="body" sz="quarter" idx="12"/>
          </p:nvPr>
        </p:nvSpPr>
        <p:spPr>
          <a:xfrm>
            <a:off x="283465" y="3128470"/>
            <a:ext cx="6446519" cy="681530"/>
          </a:xfrm>
        </p:spPr>
        <p:txBody>
          <a:bodyPr/>
          <a:lstStyle/>
          <a:p>
            <a:r>
              <a:rPr lang="en-US" dirty="0">
                <a:solidFill>
                  <a:srgbClr val="FF0000"/>
                </a:solidFill>
              </a:rPr>
              <a:t>All employees, regular volunteers, contractor, contractor’s employees.</a:t>
            </a:r>
          </a:p>
        </p:txBody>
      </p:sp>
    </p:spTree>
    <p:extLst>
      <p:ext uri="{BB962C8B-B14F-4D97-AF65-F5344CB8AC3E}">
        <p14:creationId xmlns:p14="http://schemas.microsoft.com/office/powerpoint/2010/main" val="81710670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55C87-42C3-CD45-87B5-7AD1A02B9175}"/>
              </a:ext>
            </a:extLst>
          </p:cNvPr>
          <p:cNvSpPr>
            <a:spLocks noGrp="1"/>
          </p:cNvSpPr>
          <p:nvPr>
            <p:ph type="title"/>
          </p:nvPr>
        </p:nvSpPr>
        <p:spPr>
          <a:xfrm>
            <a:off x="309641" y="762000"/>
            <a:ext cx="11575445" cy="762000"/>
          </a:xfrm>
        </p:spPr>
        <p:txBody>
          <a:bodyPr>
            <a:normAutofit/>
          </a:bodyPr>
          <a:lstStyle/>
          <a:p>
            <a:r>
              <a:rPr lang="en-US" dirty="0"/>
              <a:t>			Training must include </a:t>
            </a:r>
          </a:p>
        </p:txBody>
      </p:sp>
      <p:sp>
        <p:nvSpPr>
          <p:cNvPr id="3" name="Text Placeholder 2">
            <a:extLst>
              <a:ext uri="{FF2B5EF4-FFF2-40B4-BE49-F238E27FC236}">
                <a16:creationId xmlns:a16="http://schemas.microsoft.com/office/drawing/2014/main" id="{D4C17EC0-A40E-9643-96DC-6A9064C96E64}"/>
              </a:ext>
            </a:extLst>
          </p:cNvPr>
          <p:cNvSpPr>
            <a:spLocks noGrp="1"/>
          </p:cNvSpPr>
          <p:nvPr>
            <p:ph type="body" sz="quarter" idx="13"/>
          </p:nvPr>
        </p:nvSpPr>
        <p:spPr/>
        <p:txBody>
          <a:bodyPr>
            <a:normAutofit fontScale="92500" lnSpcReduction="10000"/>
          </a:bodyPr>
          <a:lstStyle/>
          <a:p>
            <a:pPr marL="342900" indent="-342900">
              <a:buFont typeface="Arial" panose="020B0604020202020204" pitchFamily="34" charset="0"/>
              <a:buChar char="•"/>
            </a:pPr>
            <a:r>
              <a:rPr lang="en-US" dirty="0"/>
              <a:t>Reporting Requirements, NMSU/ NMPSIA</a:t>
            </a:r>
          </a:p>
          <a:p>
            <a:pPr marL="342900" indent="-342900">
              <a:buFont typeface="Arial" panose="020B0604020202020204" pitchFamily="34" charset="0"/>
              <a:buChar char="•"/>
            </a:pPr>
            <a:r>
              <a:rPr lang="en-US" dirty="0"/>
              <a:t>Minimal standards triggering reporting; NMSU/ NMPSIA</a:t>
            </a:r>
          </a:p>
          <a:p>
            <a:pPr marL="342900" indent="-342900">
              <a:buFont typeface="Arial" panose="020B0604020202020204" pitchFamily="34" charset="0"/>
              <a:buChar char="•"/>
            </a:pPr>
            <a:r>
              <a:rPr lang="en-US" dirty="0"/>
              <a:t>Trauma-informed instruction; NMSU</a:t>
            </a:r>
          </a:p>
          <a:p>
            <a:pPr marL="342900" indent="-342900">
              <a:buFont typeface="Arial" panose="020B0604020202020204" pitchFamily="34" charset="0"/>
              <a:buChar char="•"/>
            </a:pPr>
            <a:r>
              <a:rPr lang="en-US" dirty="0"/>
              <a:t>Identification of circumstances and factors that are indicators of likely abuse or inappropriate behaviors; NMSU / NMPSIA</a:t>
            </a:r>
          </a:p>
          <a:p>
            <a:pPr marL="342900" indent="-342900">
              <a:buFont typeface="Arial" panose="020B0604020202020204" pitchFamily="34" charset="0"/>
              <a:buChar char="•"/>
            </a:pPr>
            <a:r>
              <a:rPr lang="en-US" dirty="0"/>
              <a:t>Ethical misconduct; NMPSIA</a:t>
            </a:r>
          </a:p>
          <a:p>
            <a:pPr marL="342900" indent="-342900">
              <a:buFont typeface="Arial" panose="020B0604020202020204" pitchFamily="34" charset="0"/>
              <a:buChar char="•"/>
            </a:pPr>
            <a:r>
              <a:rPr lang="en-US" dirty="0"/>
              <a:t>Professional responsibilities; NMPSIA</a:t>
            </a:r>
          </a:p>
          <a:p>
            <a:pPr marL="342900" indent="-342900">
              <a:buFont typeface="Arial" panose="020B0604020202020204" pitchFamily="34" charset="0"/>
              <a:buChar char="•"/>
            </a:pPr>
            <a:r>
              <a:rPr lang="en-US" dirty="0"/>
              <a:t>Investigations and procedures; TBD  </a:t>
            </a:r>
          </a:p>
          <a:p>
            <a:pPr marL="342900" indent="-342900">
              <a:buFont typeface="Arial" panose="020B0604020202020204" pitchFamily="34" charset="0"/>
              <a:buChar char="•"/>
            </a:pPr>
            <a:r>
              <a:rPr lang="en-US" dirty="0"/>
              <a:t>Relevant legal and regulatory; TBD </a:t>
            </a:r>
          </a:p>
          <a:p>
            <a:pPr marL="342900" indent="-342900">
              <a:buFont typeface="Arial" panose="020B0604020202020204" pitchFamily="34" charset="0"/>
              <a:buChar char="•"/>
            </a:pPr>
            <a:r>
              <a:rPr lang="en-US" dirty="0"/>
              <a:t>Definitions. NMSU/NMPSIA</a:t>
            </a:r>
          </a:p>
          <a:p>
            <a:endParaRPr lang="en-US" dirty="0"/>
          </a:p>
        </p:txBody>
      </p:sp>
    </p:spTree>
    <p:extLst>
      <p:ext uri="{BB962C8B-B14F-4D97-AF65-F5344CB8AC3E}">
        <p14:creationId xmlns:p14="http://schemas.microsoft.com/office/powerpoint/2010/main" val="69772238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C7844-DBF5-5F45-83A9-D2F10E7ABDF5}"/>
              </a:ext>
            </a:extLst>
          </p:cNvPr>
          <p:cNvSpPr>
            <a:spLocks noGrp="1"/>
          </p:cNvSpPr>
          <p:nvPr>
            <p:ph type="title"/>
          </p:nvPr>
        </p:nvSpPr>
        <p:spPr/>
        <p:txBody>
          <a:bodyPr>
            <a:normAutofit fontScale="90000"/>
          </a:bodyPr>
          <a:lstStyle/>
          <a:p>
            <a:r>
              <a:rPr lang="en-US" dirty="0"/>
              <a:t>		Required Training – Good idea </a:t>
            </a:r>
          </a:p>
        </p:txBody>
      </p:sp>
      <p:sp>
        <p:nvSpPr>
          <p:cNvPr id="3" name="Text Placeholder 2">
            <a:extLst>
              <a:ext uri="{FF2B5EF4-FFF2-40B4-BE49-F238E27FC236}">
                <a16:creationId xmlns:a16="http://schemas.microsoft.com/office/drawing/2014/main" id="{D2BF4E23-2E53-B84A-8FD6-A882ADF83C71}"/>
              </a:ext>
            </a:extLst>
          </p:cNvPr>
          <p:cNvSpPr>
            <a:spLocks noGrp="1"/>
          </p:cNvSpPr>
          <p:nvPr>
            <p:ph type="body" sz="quarter" idx="13"/>
          </p:nvPr>
        </p:nvSpPr>
        <p:spPr/>
        <p:txBody>
          <a:bodyPr/>
          <a:lstStyle/>
          <a:p>
            <a:endParaRPr lang="en-US" dirty="0"/>
          </a:p>
          <a:p>
            <a:pPr lvl="2"/>
            <a:r>
              <a:rPr lang="en-US" sz="2200" dirty="0"/>
              <a:t>Boundaries</a:t>
            </a:r>
          </a:p>
          <a:p>
            <a:pPr lvl="2"/>
            <a:r>
              <a:rPr lang="en-US" sz="2200" dirty="0"/>
              <a:t>Overcoming fear of reporting</a:t>
            </a:r>
          </a:p>
          <a:p>
            <a:pPr lvl="2"/>
            <a:r>
              <a:rPr lang="en-US" sz="2200" dirty="0"/>
              <a:t>Communication with outside groups </a:t>
            </a:r>
          </a:p>
        </p:txBody>
      </p:sp>
    </p:spTree>
    <p:extLst>
      <p:ext uri="{BB962C8B-B14F-4D97-AF65-F5344CB8AC3E}">
        <p14:creationId xmlns:p14="http://schemas.microsoft.com/office/powerpoint/2010/main" val="189271397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F9F00-031E-DE41-86AD-FB33C63E0F6F}"/>
              </a:ext>
            </a:extLst>
          </p:cNvPr>
          <p:cNvSpPr>
            <a:spLocks noGrp="1"/>
          </p:cNvSpPr>
          <p:nvPr>
            <p:ph type="title"/>
          </p:nvPr>
        </p:nvSpPr>
        <p:spPr/>
        <p:txBody>
          <a:bodyPr/>
          <a:lstStyle/>
          <a:p>
            <a:r>
              <a:rPr lang="en-US" dirty="0"/>
              <a:t>Mandatory Reporting</a:t>
            </a:r>
          </a:p>
        </p:txBody>
      </p:sp>
      <p:sp>
        <p:nvSpPr>
          <p:cNvPr id="3" name="Text Placeholder 2">
            <a:extLst>
              <a:ext uri="{FF2B5EF4-FFF2-40B4-BE49-F238E27FC236}">
                <a16:creationId xmlns:a16="http://schemas.microsoft.com/office/drawing/2014/main" id="{118C1928-9A9B-2C48-8F57-1EA8D536EF88}"/>
              </a:ext>
            </a:extLst>
          </p:cNvPr>
          <p:cNvSpPr>
            <a:spLocks noGrp="1"/>
          </p:cNvSpPr>
          <p:nvPr>
            <p:ph type="body" sz="quarter" idx="12"/>
          </p:nvPr>
        </p:nvSpPr>
        <p:spPr>
          <a:xfrm>
            <a:off x="283465" y="3128470"/>
            <a:ext cx="6446519" cy="508109"/>
          </a:xfrm>
        </p:spPr>
        <p:txBody>
          <a:bodyPr/>
          <a:lstStyle/>
          <a:p>
            <a:r>
              <a:rPr lang="en-US" dirty="0">
                <a:solidFill>
                  <a:srgbClr val="FF0000"/>
                </a:solidFill>
              </a:rPr>
              <a:t>Who &amp; when</a:t>
            </a:r>
          </a:p>
        </p:txBody>
      </p:sp>
    </p:spTree>
    <p:extLst>
      <p:ext uri="{BB962C8B-B14F-4D97-AF65-F5344CB8AC3E}">
        <p14:creationId xmlns:p14="http://schemas.microsoft.com/office/powerpoint/2010/main" val="254847891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BBEAB-1D07-2440-880A-2CFEBC909515}"/>
              </a:ext>
            </a:extLst>
          </p:cNvPr>
          <p:cNvSpPr>
            <a:spLocks noGrp="1"/>
          </p:cNvSpPr>
          <p:nvPr>
            <p:ph type="title"/>
          </p:nvPr>
        </p:nvSpPr>
        <p:spPr>
          <a:xfrm>
            <a:off x="309641" y="762000"/>
            <a:ext cx="11575445" cy="762000"/>
          </a:xfrm>
        </p:spPr>
        <p:txBody>
          <a:bodyPr>
            <a:normAutofit/>
          </a:bodyPr>
          <a:lstStyle/>
          <a:p>
            <a:r>
              <a:rPr lang="en-US" dirty="0"/>
              <a:t>	Mandatory report (existing language)</a:t>
            </a:r>
          </a:p>
        </p:txBody>
      </p:sp>
      <p:sp>
        <p:nvSpPr>
          <p:cNvPr id="3" name="Text Placeholder 2">
            <a:extLst>
              <a:ext uri="{FF2B5EF4-FFF2-40B4-BE49-F238E27FC236}">
                <a16:creationId xmlns:a16="http://schemas.microsoft.com/office/drawing/2014/main" id="{D148E46B-B212-8444-A924-FA40C230E979}"/>
              </a:ext>
            </a:extLst>
          </p:cNvPr>
          <p:cNvSpPr>
            <a:spLocks noGrp="1"/>
          </p:cNvSpPr>
          <p:nvPr>
            <p:ph type="body" sz="quarter" idx="13"/>
          </p:nvPr>
        </p:nvSpPr>
        <p:spPr/>
        <p:txBody>
          <a:bodyPr>
            <a:normAutofit fontScale="85000" lnSpcReduction="10000"/>
          </a:bodyPr>
          <a:lstStyle/>
          <a:p>
            <a:r>
              <a:rPr lang="en-US" sz="2800" b="1" dirty="0"/>
              <a:t>Involving a child's parents, guardian or custodian </a:t>
            </a:r>
          </a:p>
          <a:p>
            <a:r>
              <a:rPr lang="en-US" dirty="0"/>
              <a:t>Every person, including a licensed physician; a resident or an intern examining, attending or treating a child; a law enforcement officer; a judge presiding during a proceeding; a registered nurse; a visiting nurse; </a:t>
            </a:r>
            <a:r>
              <a:rPr lang="en-US" b="1" dirty="0"/>
              <a:t>a school employee</a:t>
            </a:r>
            <a:r>
              <a:rPr lang="en-US" dirty="0"/>
              <a:t>; a social worker acting in an official capacity; or a member of the clergy who has information that is not privileged as a matter of law, who knows or has a reasonable suspicion that a child is an abused or a neglected child </a:t>
            </a:r>
          </a:p>
          <a:p>
            <a:endParaRPr lang="en-US" dirty="0"/>
          </a:p>
          <a:p>
            <a:r>
              <a:rPr lang="en-US" dirty="0"/>
              <a:t>Report to:</a:t>
            </a:r>
          </a:p>
          <a:p>
            <a:pPr lvl="1"/>
            <a:r>
              <a:rPr lang="en-US" dirty="0"/>
              <a:t>CYFD </a:t>
            </a:r>
          </a:p>
          <a:p>
            <a:pPr lvl="1"/>
            <a:r>
              <a:rPr lang="en-US" dirty="0"/>
              <a:t>a local law enforcement agency; </a:t>
            </a:r>
          </a:p>
          <a:p>
            <a:pPr lvl="1"/>
            <a:r>
              <a:rPr lang="en-US" dirty="0"/>
              <a:t>a tribal law enforcement or social services agency for any Indian child residing in Indian country. </a:t>
            </a:r>
          </a:p>
          <a:p>
            <a:endParaRPr lang="en-US" dirty="0"/>
          </a:p>
        </p:txBody>
      </p:sp>
    </p:spTree>
    <p:extLst>
      <p:ext uri="{BB962C8B-B14F-4D97-AF65-F5344CB8AC3E}">
        <p14:creationId xmlns:p14="http://schemas.microsoft.com/office/powerpoint/2010/main" val="104840740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645D-9677-7F49-BBC5-EC283245A5EC}"/>
              </a:ext>
            </a:extLst>
          </p:cNvPr>
          <p:cNvSpPr>
            <a:spLocks noGrp="1"/>
          </p:cNvSpPr>
          <p:nvPr>
            <p:ph type="title"/>
          </p:nvPr>
        </p:nvSpPr>
        <p:spPr/>
        <p:txBody>
          <a:bodyPr>
            <a:normAutofit fontScale="90000"/>
          </a:bodyPr>
          <a:lstStyle/>
          <a:p>
            <a:r>
              <a:rPr lang="en-US" dirty="0"/>
              <a:t>			New - Mandatory reporting</a:t>
            </a:r>
          </a:p>
        </p:txBody>
      </p:sp>
      <p:sp>
        <p:nvSpPr>
          <p:cNvPr id="3" name="Text Placeholder 2">
            <a:extLst>
              <a:ext uri="{FF2B5EF4-FFF2-40B4-BE49-F238E27FC236}">
                <a16:creationId xmlns:a16="http://schemas.microsoft.com/office/drawing/2014/main" id="{B0AE297B-B4EA-AE44-84AE-D3C019CBDCB6}"/>
              </a:ext>
            </a:extLst>
          </p:cNvPr>
          <p:cNvSpPr>
            <a:spLocks noGrp="1"/>
          </p:cNvSpPr>
          <p:nvPr>
            <p:ph type="body" sz="quarter" idx="13"/>
          </p:nvPr>
        </p:nvSpPr>
        <p:spPr/>
        <p:txBody>
          <a:bodyPr>
            <a:normAutofit fontScale="40000" lnSpcReduction="20000"/>
          </a:bodyPr>
          <a:lstStyle/>
          <a:p>
            <a:r>
              <a:rPr lang="en-US" sz="4200" dirty="0"/>
              <a:t>School district personnel, a school employee, a contractor or a contractor's employee who knows or has a reasonable suspicion that a child or student has been subject to </a:t>
            </a:r>
            <a:r>
              <a:rPr lang="en-US" sz="4200" b="1" dirty="0"/>
              <a:t>ethical misconduct </a:t>
            </a:r>
            <a:r>
              <a:rPr lang="en-US" sz="4200" dirty="0"/>
              <a:t>by school district personnel, a school employee, a school volunteer, a contractor or a contractor's employee shall report the matter immediately to: </a:t>
            </a:r>
          </a:p>
          <a:p>
            <a:pPr marL="0" indent="0">
              <a:buNone/>
            </a:pPr>
            <a:endParaRPr lang="en-US" sz="4200" dirty="0"/>
          </a:p>
          <a:p>
            <a:pPr marL="800100" lvl="1" indent="-342900"/>
            <a:r>
              <a:rPr lang="en-US" sz="4200" dirty="0"/>
              <a:t>the Superintendent; or </a:t>
            </a:r>
          </a:p>
          <a:p>
            <a:pPr marL="457200" lvl="1" indent="0">
              <a:buNone/>
            </a:pPr>
            <a:endParaRPr lang="en-US" sz="4200" dirty="0"/>
          </a:p>
          <a:p>
            <a:pPr marL="800100" lvl="1" indent="-342900"/>
            <a:r>
              <a:rPr lang="en-US" sz="4200" dirty="0"/>
              <a:t>PED</a:t>
            </a:r>
          </a:p>
          <a:p>
            <a:pPr marL="342900" indent="-342900">
              <a:buFont typeface="Arial" panose="020B0604020202020204" pitchFamily="34" charset="0"/>
              <a:buChar char="•"/>
            </a:pPr>
            <a:endParaRPr lang="en-US" sz="4200" dirty="0"/>
          </a:p>
          <a:p>
            <a:r>
              <a:rPr lang="en-US" sz="4200" dirty="0"/>
              <a:t>The parties (Superintendent and PED) shall immediately transmit to each other </a:t>
            </a:r>
            <a:r>
              <a:rPr lang="en-US" sz="4200" b="1" dirty="0"/>
              <a:t>by telephone </a:t>
            </a:r>
            <a:r>
              <a:rPr lang="en-US" sz="4200" dirty="0"/>
              <a:t>the facts of the report and the name, address and telephone number of the reporter. </a:t>
            </a:r>
          </a:p>
          <a:p>
            <a:pPr marL="0" indent="0">
              <a:buNone/>
            </a:pPr>
            <a:endParaRPr lang="en-US" sz="4200" dirty="0"/>
          </a:p>
          <a:p>
            <a:r>
              <a:rPr lang="en-US" sz="4200" dirty="0"/>
              <a:t>The parties shall transmit the same information </a:t>
            </a:r>
            <a:r>
              <a:rPr lang="en-US" sz="4200" b="1" dirty="0"/>
              <a:t>in writing within forty-eight hours </a:t>
            </a:r>
          </a:p>
          <a:p>
            <a:endParaRPr lang="en-US" sz="4200" b="1" dirty="0"/>
          </a:p>
          <a:p>
            <a:r>
              <a:rPr lang="en-US" sz="4200" b="1" dirty="0"/>
              <a:t>Written report on standardized form developed by PED</a:t>
            </a:r>
          </a:p>
          <a:p>
            <a:pPr marL="0" indent="0">
              <a:buNone/>
            </a:pPr>
            <a:br>
              <a:rPr lang="en-US" dirty="0"/>
            </a:br>
            <a:endParaRPr lang="en-US" dirty="0"/>
          </a:p>
          <a:p>
            <a:endParaRPr lang="en-US" dirty="0"/>
          </a:p>
        </p:txBody>
      </p:sp>
    </p:spTree>
    <p:extLst>
      <p:ext uri="{BB962C8B-B14F-4D97-AF65-F5344CB8AC3E}">
        <p14:creationId xmlns:p14="http://schemas.microsoft.com/office/powerpoint/2010/main" val="422129253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67FE-A556-F740-BA06-68A67FEE2FCC}"/>
              </a:ext>
            </a:extLst>
          </p:cNvPr>
          <p:cNvSpPr>
            <a:spLocks noGrp="1"/>
          </p:cNvSpPr>
          <p:nvPr>
            <p:ph type="title"/>
          </p:nvPr>
        </p:nvSpPr>
        <p:spPr>
          <a:xfrm>
            <a:off x="309641" y="762000"/>
            <a:ext cx="11575445" cy="731520"/>
          </a:xfrm>
        </p:spPr>
        <p:txBody>
          <a:bodyPr>
            <a:normAutofit/>
          </a:bodyPr>
          <a:lstStyle/>
          <a:p>
            <a:r>
              <a:rPr lang="en-US" dirty="0"/>
              <a:t>		New - Reporting - Coordination</a:t>
            </a:r>
          </a:p>
        </p:txBody>
      </p:sp>
      <p:sp>
        <p:nvSpPr>
          <p:cNvPr id="3" name="Text Placeholder 2">
            <a:extLst>
              <a:ext uri="{FF2B5EF4-FFF2-40B4-BE49-F238E27FC236}">
                <a16:creationId xmlns:a16="http://schemas.microsoft.com/office/drawing/2014/main" id="{EBBEA1BA-98EB-2144-AE83-52475F9DCB6B}"/>
              </a:ext>
            </a:extLst>
          </p:cNvPr>
          <p:cNvSpPr>
            <a:spLocks noGrp="1"/>
          </p:cNvSpPr>
          <p:nvPr>
            <p:ph type="body" sz="quarter" idx="13"/>
          </p:nvPr>
        </p:nvSpPr>
        <p:spPr/>
        <p:txBody>
          <a:bodyPr/>
          <a:lstStyle/>
          <a:p>
            <a:r>
              <a:rPr lang="en-US" dirty="0"/>
              <a:t>PED shall </a:t>
            </a:r>
            <a:r>
              <a:rPr lang="en-US" b="1" dirty="0"/>
              <a:t>immediately</a:t>
            </a:r>
            <a:r>
              <a:rPr lang="en-US" dirty="0"/>
              <a:t> notify law enforcement</a:t>
            </a:r>
          </a:p>
          <a:p>
            <a:pPr marL="342900" indent="-342900">
              <a:buFont typeface="Arial" panose="020B0604020202020204" pitchFamily="34" charset="0"/>
              <a:buChar char="•"/>
            </a:pPr>
            <a:r>
              <a:rPr lang="en-US" dirty="0"/>
              <a:t> if the allegation of </a:t>
            </a:r>
            <a:r>
              <a:rPr lang="en-US" b="1" dirty="0"/>
              <a:t>ethical misconduct is criminal in nature</a:t>
            </a:r>
            <a:r>
              <a:rPr lang="en-US" dirty="0"/>
              <a:t>; provided that the department shall notify a tribal law enforcement or social services agency for any Indian child residing in Indian country. </a:t>
            </a:r>
          </a:p>
          <a:p>
            <a:endParaRPr lang="en-US" dirty="0"/>
          </a:p>
        </p:txBody>
      </p:sp>
    </p:spTree>
    <p:extLst>
      <p:ext uri="{BB962C8B-B14F-4D97-AF65-F5344CB8AC3E}">
        <p14:creationId xmlns:p14="http://schemas.microsoft.com/office/powerpoint/2010/main" val="359233749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55BE-2C46-E94C-A5AE-DFB6215DD920}"/>
              </a:ext>
            </a:extLst>
          </p:cNvPr>
          <p:cNvSpPr>
            <a:spLocks noGrp="1"/>
          </p:cNvSpPr>
          <p:nvPr>
            <p:ph type="title"/>
          </p:nvPr>
        </p:nvSpPr>
        <p:spPr/>
        <p:txBody>
          <a:bodyPr>
            <a:normAutofit fontScale="90000"/>
          </a:bodyPr>
          <a:lstStyle/>
          <a:p>
            <a:r>
              <a:rPr lang="en-US" dirty="0"/>
              <a:t>I made a report and nothing happened!  New language</a:t>
            </a:r>
          </a:p>
        </p:txBody>
      </p:sp>
      <p:sp>
        <p:nvSpPr>
          <p:cNvPr id="3" name="Text Placeholder 2">
            <a:extLst>
              <a:ext uri="{FF2B5EF4-FFF2-40B4-BE49-F238E27FC236}">
                <a16:creationId xmlns:a16="http://schemas.microsoft.com/office/drawing/2014/main" id="{CAD57878-90D9-244C-B720-911C215D45BA}"/>
              </a:ext>
            </a:extLst>
          </p:cNvPr>
          <p:cNvSpPr>
            <a:spLocks noGrp="1"/>
          </p:cNvSpPr>
          <p:nvPr>
            <p:ph type="body" sz="quarter" idx="13"/>
          </p:nvPr>
        </p:nvSpPr>
        <p:spPr/>
        <p:txBody>
          <a:bodyPr/>
          <a:lstStyle/>
          <a:p>
            <a:pPr marL="0" indent="0">
              <a:buNone/>
            </a:pPr>
            <a:r>
              <a:rPr lang="en-US" dirty="0"/>
              <a:t>After a report of suspected ethical misconduct against a student or child is made, </a:t>
            </a:r>
          </a:p>
          <a:p>
            <a:pPr marL="342900" indent="-342900">
              <a:buFont typeface="Arial" panose="020B0604020202020204" pitchFamily="34" charset="0"/>
              <a:buChar char="•"/>
            </a:pPr>
            <a:r>
              <a:rPr lang="en-US" dirty="0"/>
              <a:t>the office receiving the report </a:t>
            </a:r>
            <a:r>
              <a:rPr lang="en-US" b="1" dirty="0"/>
              <a:t>shall notify the person making the report</a:t>
            </a:r>
            <a:r>
              <a:rPr lang="en-US" dirty="0"/>
              <a:t> </a:t>
            </a:r>
            <a:r>
              <a:rPr lang="en-US" b="1" u="sng" dirty="0"/>
              <a:t>within five days </a:t>
            </a:r>
            <a:r>
              <a:rPr lang="en-US" dirty="0"/>
              <a:t>after the report was made that the office receiving the report is investigating the matter. </a:t>
            </a:r>
          </a:p>
          <a:p>
            <a:pPr marL="342900" indent="-342900">
              <a:buFont typeface="Arial" panose="020B0604020202020204" pitchFamily="34" charset="0"/>
              <a:buChar char="•"/>
            </a:pPr>
            <a:r>
              <a:rPr lang="en-US" dirty="0"/>
              <a:t>Mailing a notice within five days shall constitute compliance with this subsection. </a:t>
            </a:r>
          </a:p>
          <a:p>
            <a:pPr marL="0" indent="0">
              <a:buNone/>
            </a:pPr>
            <a:endParaRPr lang="en-US" dirty="0"/>
          </a:p>
          <a:p>
            <a:endParaRPr lang="en-US" dirty="0"/>
          </a:p>
        </p:txBody>
      </p:sp>
    </p:spTree>
    <p:extLst>
      <p:ext uri="{BB962C8B-B14F-4D97-AF65-F5344CB8AC3E}">
        <p14:creationId xmlns:p14="http://schemas.microsoft.com/office/powerpoint/2010/main" val="324756985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1DA5C-DCD5-DD46-B72F-08312E9E35FD}"/>
              </a:ext>
            </a:extLst>
          </p:cNvPr>
          <p:cNvSpPr>
            <a:spLocks noGrp="1"/>
          </p:cNvSpPr>
          <p:nvPr>
            <p:ph type="title"/>
          </p:nvPr>
        </p:nvSpPr>
        <p:spPr/>
        <p:txBody>
          <a:bodyPr/>
          <a:lstStyle/>
          <a:p>
            <a:r>
              <a:rPr lang="en-US" dirty="0"/>
              <a:t>New - The Investigation</a:t>
            </a:r>
          </a:p>
        </p:txBody>
      </p:sp>
      <p:sp>
        <p:nvSpPr>
          <p:cNvPr id="3" name="Text Placeholder 2">
            <a:extLst>
              <a:ext uri="{FF2B5EF4-FFF2-40B4-BE49-F238E27FC236}">
                <a16:creationId xmlns:a16="http://schemas.microsoft.com/office/drawing/2014/main" id="{6B5C8F48-6CFD-8745-A7CA-58DF69C7A91E}"/>
              </a:ext>
            </a:extLst>
          </p:cNvPr>
          <p:cNvSpPr>
            <a:spLocks noGrp="1"/>
          </p:cNvSpPr>
          <p:nvPr>
            <p:ph type="body" sz="quarter" idx="12"/>
          </p:nvPr>
        </p:nvSpPr>
        <p:spPr>
          <a:xfrm>
            <a:off x="283465" y="3128470"/>
            <a:ext cx="9012935" cy="2179254"/>
          </a:xfrm>
        </p:spPr>
        <p:txBody>
          <a:bodyPr/>
          <a:lstStyle/>
          <a:p>
            <a:r>
              <a:rPr lang="en-US" dirty="0">
                <a:solidFill>
                  <a:srgbClr val="FF0000"/>
                </a:solidFill>
              </a:rPr>
              <a:t>The recipient of a report shall ensure that immediate steps are taken to protect the health or welfare of a student or child who is the subject of a report. </a:t>
            </a:r>
          </a:p>
          <a:p>
            <a:r>
              <a:rPr lang="en-US" dirty="0">
                <a:solidFill>
                  <a:srgbClr val="FF0000"/>
                </a:solidFill>
              </a:rPr>
              <a:t>A school shall take immediate steps to ensure the safety of enrolled students. </a:t>
            </a:r>
          </a:p>
          <a:p>
            <a:endParaRPr lang="en-US" dirty="0"/>
          </a:p>
        </p:txBody>
      </p:sp>
    </p:spTree>
    <p:extLst>
      <p:ext uri="{BB962C8B-B14F-4D97-AF65-F5344CB8AC3E}">
        <p14:creationId xmlns:p14="http://schemas.microsoft.com/office/powerpoint/2010/main" val="84506626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352B-3270-AB4D-AB6C-FC31133961AB}"/>
              </a:ext>
            </a:extLst>
          </p:cNvPr>
          <p:cNvSpPr>
            <a:spLocks noGrp="1"/>
          </p:cNvSpPr>
          <p:nvPr>
            <p:ph type="title"/>
          </p:nvPr>
        </p:nvSpPr>
        <p:spPr>
          <a:xfrm>
            <a:off x="309641" y="762000"/>
            <a:ext cx="11575445" cy="624840"/>
          </a:xfrm>
        </p:spPr>
        <p:txBody>
          <a:bodyPr>
            <a:normAutofit fontScale="90000"/>
          </a:bodyPr>
          <a:lstStyle/>
          <a:p>
            <a:r>
              <a:rPr lang="en-US" dirty="0"/>
              <a:t>				New - Investigation</a:t>
            </a:r>
          </a:p>
        </p:txBody>
      </p:sp>
      <p:sp>
        <p:nvSpPr>
          <p:cNvPr id="3" name="Text Placeholder 2">
            <a:extLst>
              <a:ext uri="{FF2B5EF4-FFF2-40B4-BE49-F238E27FC236}">
                <a16:creationId xmlns:a16="http://schemas.microsoft.com/office/drawing/2014/main" id="{6B60317A-2FEB-5B4A-BBC1-B0BE36529E92}"/>
              </a:ext>
            </a:extLst>
          </p:cNvPr>
          <p:cNvSpPr>
            <a:spLocks noGrp="1"/>
          </p:cNvSpPr>
          <p:nvPr>
            <p:ph type="body" sz="quarter" idx="13"/>
          </p:nvPr>
        </p:nvSpPr>
        <p:spPr/>
        <p:txBody>
          <a:bodyPr>
            <a:normAutofit fontScale="62500" lnSpcReduction="20000"/>
          </a:bodyPr>
          <a:lstStyle/>
          <a:p>
            <a:r>
              <a:rPr lang="en-US" dirty="0"/>
              <a:t>A superintendent may appoint a designated representative to act on the superintendent's behalf. </a:t>
            </a:r>
          </a:p>
          <a:p>
            <a:r>
              <a:rPr lang="en-US" dirty="0"/>
              <a:t>The Superintendent or the designated representative shall investigate all allegations of ethical misconduct about any school district personnel, school employee, school volunteer, contractor or contractor's employee who resigns, is being discharged or terminated or otherwise leaves employment after an allegation has been made. </a:t>
            </a:r>
          </a:p>
          <a:p>
            <a:r>
              <a:rPr lang="en-US" b="1" dirty="0"/>
              <a:t>If the investigation results in a finding of ethical misconduct by a licensed school employee</a:t>
            </a:r>
            <a:r>
              <a:rPr lang="en-US" dirty="0"/>
              <a:t>, the superintendent or the superintendent's  designated representative shall report the identity of the licensed school employee and attendant circumstances of the ethical misconduct on a standardized form to the department and the licensed school employee within thirty days following  the separation from employment or immediately if the finding of ethical misconduct is sexual misconduct with an adult or child. </a:t>
            </a:r>
          </a:p>
          <a:p>
            <a:r>
              <a:rPr lang="en-US" dirty="0"/>
              <a:t>The superintendent or the superintendent's designated  representative shall </a:t>
            </a:r>
            <a:r>
              <a:rPr lang="en-US" b="1" dirty="0"/>
              <a:t>also report </a:t>
            </a:r>
            <a:r>
              <a:rPr lang="en-US" b="1" u="sng" dirty="0"/>
              <a:t>allegations</a:t>
            </a:r>
            <a:r>
              <a:rPr lang="en-US" b="1" dirty="0"/>
              <a:t> of sexual assault or sexual abuse involving any school district  personnel, school employee, school volunteer, contractor or contractor's employee to the appropriate law enforcement agency. </a:t>
            </a:r>
          </a:p>
          <a:p>
            <a:r>
              <a:rPr lang="en-US" dirty="0"/>
              <a:t>No agreement between a departing school employee and the governing authority or superintendent shall diminish or eliminate the responsibility of investigating and reporting  the alleged ethical misconduct to the department or, if legally mandated, to law enforcement, and any such agreement to the contrary is void. </a:t>
            </a:r>
          </a:p>
          <a:p>
            <a:endParaRPr lang="en-US" dirty="0"/>
          </a:p>
        </p:txBody>
      </p:sp>
    </p:spTree>
    <p:extLst>
      <p:ext uri="{BB962C8B-B14F-4D97-AF65-F5344CB8AC3E}">
        <p14:creationId xmlns:p14="http://schemas.microsoft.com/office/powerpoint/2010/main" val="70982016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9A9-8F54-E948-973C-25BC4A60E56D}"/>
              </a:ext>
            </a:extLst>
          </p:cNvPr>
          <p:cNvSpPr>
            <a:spLocks noGrp="1"/>
          </p:cNvSpPr>
          <p:nvPr>
            <p:ph type="title"/>
          </p:nvPr>
        </p:nvSpPr>
        <p:spPr/>
        <p:txBody>
          <a:bodyPr>
            <a:normAutofit fontScale="90000"/>
          </a:bodyPr>
          <a:lstStyle/>
          <a:p>
            <a:r>
              <a:rPr lang="en-US" dirty="0"/>
              <a:t>					Investigator?</a:t>
            </a:r>
          </a:p>
        </p:txBody>
      </p:sp>
      <p:sp>
        <p:nvSpPr>
          <p:cNvPr id="3" name="Text Placeholder 2">
            <a:extLst>
              <a:ext uri="{FF2B5EF4-FFF2-40B4-BE49-F238E27FC236}">
                <a16:creationId xmlns:a16="http://schemas.microsoft.com/office/drawing/2014/main" id="{6A3308D9-8268-9B43-9589-43E92074FC55}"/>
              </a:ext>
            </a:extLst>
          </p:cNvPr>
          <p:cNvSpPr>
            <a:spLocks noGrp="1"/>
          </p:cNvSpPr>
          <p:nvPr>
            <p:ph type="body" sz="quarter" idx="13"/>
          </p:nvPr>
        </p:nvSpPr>
        <p:spPr/>
        <p:txBody>
          <a:bodyPr>
            <a:normAutofit fontScale="92500" lnSpcReduction="20000"/>
          </a:bodyPr>
          <a:lstStyle/>
          <a:p>
            <a:pPr marL="0" indent="0">
              <a:buNone/>
            </a:pPr>
            <a:r>
              <a:rPr lang="en-US" dirty="0"/>
              <a:t>"designated representative" means a representative chosen by a superintendent and may include the staff of a Regional Educational cooperative.</a:t>
            </a:r>
          </a:p>
          <a:p>
            <a:endParaRPr lang="en-US" dirty="0"/>
          </a:p>
          <a:p>
            <a:r>
              <a:rPr lang="en-US" dirty="0"/>
              <a:t>Qualified investigator – Did the employee violate a policy – i.e. boundaries</a:t>
            </a:r>
          </a:p>
          <a:p>
            <a:r>
              <a:rPr lang="en-US" dirty="0"/>
              <a:t>Qualified investigator – Was the employee found to have committed ethical misconduct</a:t>
            </a:r>
          </a:p>
          <a:p>
            <a:pPr marL="0" indent="0">
              <a:buNone/>
            </a:pPr>
            <a:r>
              <a:rPr lang="en-US" altLang="en-US" sz="2000" dirty="0">
                <a:solidFill>
                  <a:schemeClr val="tx1"/>
                </a:solidFill>
              </a:rPr>
              <a:t>		behavior, including </a:t>
            </a:r>
            <a:r>
              <a:rPr lang="en-US" altLang="en-US" sz="2000" b="1" dirty="0">
                <a:solidFill>
                  <a:schemeClr val="tx1"/>
                </a:solidFill>
              </a:rPr>
              <a:t>licentious, enticing or solicitous behavior</a:t>
            </a:r>
            <a:r>
              <a:rPr lang="en-US" altLang="en-US" sz="2000" dirty="0">
                <a:solidFill>
                  <a:schemeClr val="tx1"/>
                </a:solidFill>
              </a:rPr>
              <a:t>, </a:t>
            </a:r>
            <a:r>
              <a:rPr lang="en-US" altLang="en-US" sz="2000" b="1" dirty="0">
                <a:solidFill>
                  <a:schemeClr val="tx1"/>
                </a:solidFill>
              </a:rPr>
              <a:t>that is reasonably 			apparent to result in inappropriate sexual contact with a child or student or to 			induce a child or student into engaging in illegal, immoral or</a:t>
            </a:r>
            <a:r>
              <a:rPr lang="en-US" altLang="en-US" sz="2000" b="1" dirty="0">
                <a:solidFill>
                  <a:schemeClr val="tx1"/>
                </a:solidFill>
                <a:latin typeface="CIDFont+F1"/>
              </a:rPr>
              <a:t> other prohibited behavior </a:t>
            </a:r>
            <a:endParaRPr lang="en-US" altLang="en-US" sz="1600" b="1" dirty="0">
              <a:solidFill>
                <a:schemeClr val="tx1"/>
              </a:solidFill>
            </a:endParaRPr>
          </a:p>
          <a:p>
            <a:endParaRPr lang="en-US" dirty="0"/>
          </a:p>
          <a:p>
            <a:r>
              <a:rPr lang="en-US" dirty="0"/>
              <a:t>	Child interview – Use only a person qualified to interview a child</a:t>
            </a:r>
          </a:p>
          <a:p>
            <a:endParaRPr lang="en-US" dirty="0"/>
          </a:p>
        </p:txBody>
      </p:sp>
    </p:spTree>
    <p:extLst>
      <p:ext uri="{BB962C8B-B14F-4D97-AF65-F5344CB8AC3E}">
        <p14:creationId xmlns:p14="http://schemas.microsoft.com/office/powerpoint/2010/main" val="409960925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3471-6E6F-8642-9FE5-FAE3023F3349}"/>
              </a:ext>
            </a:extLst>
          </p:cNvPr>
          <p:cNvSpPr>
            <a:spLocks noGrp="1"/>
          </p:cNvSpPr>
          <p:nvPr>
            <p:ph type="title"/>
          </p:nvPr>
        </p:nvSpPr>
        <p:spPr/>
        <p:txBody>
          <a:bodyPr>
            <a:normAutofit fontScale="90000"/>
          </a:bodyPr>
          <a:lstStyle/>
          <a:p>
            <a:r>
              <a:rPr lang="en-US" dirty="0"/>
              <a:t>					New- PED List </a:t>
            </a:r>
          </a:p>
        </p:txBody>
      </p:sp>
      <p:sp>
        <p:nvSpPr>
          <p:cNvPr id="3" name="Text Placeholder 2">
            <a:extLst>
              <a:ext uri="{FF2B5EF4-FFF2-40B4-BE49-F238E27FC236}">
                <a16:creationId xmlns:a16="http://schemas.microsoft.com/office/drawing/2014/main" id="{5D5C75BF-A8C1-BC40-A3D2-9320862FFBF2}"/>
              </a:ext>
            </a:extLst>
          </p:cNvPr>
          <p:cNvSpPr>
            <a:spLocks noGrp="1"/>
          </p:cNvSpPr>
          <p:nvPr>
            <p:ph type="body" sz="quarter" idx="13"/>
          </p:nvPr>
        </p:nvSpPr>
        <p:spPr/>
        <p:txBody>
          <a:bodyPr/>
          <a:lstStyle/>
          <a:p>
            <a:pPr marL="0" indent="0">
              <a:buNone/>
            </a:pPr>
            <a:r>
              <a:rPr lang="en-US" dirty="0"/>
              <a:t>The department shall maintain a list of the names of persons reported to the PED, as required by who have been convicted of a felony or misdemeanor involving moral turpitude and, who have been found to have committed ethical misconduct. The department shall update that list each month. The department shall provide that list to a governing authority upon request. </a:t>
            </a:r>
          </a:p>
          <a:p>
            <a:endParaRPr lang="en-US" dirty="0"/>
          </a:p>
          <a:p>
            <a:r>
              <a:rPr lang="en-US" dirty="0"/>
              <a:t>	Licensed</a:t>
            </a:r>
          </a:p>
          <a:p>
            <a:r>
              <a:rPr lang="en-US" dirty="0"/>
              <a:t>	Non- licensed</a:t>
            </a:r>
          </a:p>
        </p:txBody>
      </p:sp>
    </p:spTree>
    <p:extLst>
      <p:ext uri="{BB962C8B-B14F-4D97-AF65-F5344CB8AC3E}">
        <p14:creationId xmlns:p14="http://schemas.microsoft.com/office/powerpoint/2010/main" val="298371814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E2C7-952E-4F4C-A171-D52E61307B0A}"/>
              </a:ext>
            </a:extLst>
          </p:cNvPr>
          <p:cNvSpPr>
            <a:spLocks noGrp="1"/>
          </p:cNvSpPr>
          <p:nvPr>
            <p:ph type="title"/>
          </p:nvPr>
        </p:nvSpPr>
        <p:spPr/>
        <p:txBody>
          <a:bodyPr>
            <a:normAutofit/>
          </a:bodyPr>
          <a:lstStyle/>
          <a:p>
            <a:r>
              <a:rPr lang="en-US" dirty="0"/>
              <a:t>Passing the Trash </a:t>
            </a:r>
          </a:p>
        </p:txBody>
      </p:sp>
      <p:sp>
        <p:nvSpPr>
          <p:cNvPr id="3" name="Text Placeholder 2">
            <a:extLst>
              <a:ext uri="{FF2B5EF4-FFF2-40B4-BE49-F238E27FC236}">
                <a16:creationId xmlns:a16="http://schemas.microsoft.com/office/drawing/2014/main" id="{48C8C786-0552-6D4D-AE06-7BBDCB0A679F}"/>
              </a:ext>
            </a:extLst>
          </p:cNvPr>
          <p:cNvSpPr>
            <a:spLocks noGrp="1"/>
          </p:cNvSpPr>
          <p:nvPr>
            <p:ph type="body" sz="quarter" idx="12"/>
          </p:nvPr>
        </p:nvSpPr>
        <p:spPr>
          <a:xfrm>
            <a:off x="283465" y="3128470"/>
            <a:ext cx="6446519" cy="986330"/>
          </a:xfrm>
        </p:spPr>
        <p:txBody>
          <a:bodyPr/>
          <a:lstStyle/>
          <a:p>
            <a:r>
              <a:rPr lang="en-US" dirty="0">
                <a:solidFill>
                  <a:srgbClr val="FF0000"/>
                </a:solidFill>
              </a:rPr>
              <a:t>Language deleted from the School Personnel</a:t>
            </a:r>
          </a:p>
          <a:p>
            <a:r>
              <a:rPr lang="en-US" dirty="0">
                <a:solidFill>
                  <a:srgbClr val="FF0000"/>
                </a:solidFill>
              </a:rPr>
              <a:t>Act by HB128</a:t>
            </a:r>
          </a:p>
        </p:txBody>
      </p:sp>
    </p:spTree>
    <p:extLst>
      <p:ext uri="{BB962C8B-B14F-4D97-AF65-F5344CB8AC3E}">
        <p14:creationId xmlns:p14="http://schemas.microsoft.com/office/powerpoint/2010/main" val="303624415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E2C7-952E-4F4C-A171-D52E61307B0A}"/>
              </a:ext>
            </a:extLst>
          </p:cNvPr>
          <p:cNvSpPr>
            <a:spLocks noGrp="1"/>
          </p:cNvSpPr>
          <p:nvPr>
            <p:ph type="title"/>
          </p:nvPr>
        </p:nvSpPr>
        <p:spPr>
          <a:xfrm>
            <a:off x="640818" y="890462"/>
            <a:ext cx="10037693" cy="713117"/>
          </a:xfrm>
        </p:spPr>
        <p:txBody>
          <a:bodyPr>
            <a:normAutofit/>
          </a:bodyPr>
          <a:lstStyle/>
          <a:p>
            <a:pPr algn="ctr"/>
            <a:r>
              <a:rPr lang="en-US" dirty="0"/>
              <a:t>Title IX</a:t>
            </a:r>
          </a:p>
        </p:txBody>
      </p:sp>
      <p:sp>
        <p:nvSpPr>
          <p:cNvPr id="3" name="Text Placeholder 2">
            <a:extLst>
              <a:ext uri="{FF2B5EF4-FFF2-40B4-BE49-F238E27FC236}">
                <a16:creationId xmlns:a16="http://schemas.microsoft.com/office/drawing/2014/main" id="{48C8C786-0552-6D4D-AE06-7BBDCB0A679F}"/>
              </a:ext>
            </a:extLst>
          </p:cNvPr>
          <p:cNvSpPr>
            <a:spLocks noGrp="1"/>
          </p:cNvSpPr>
          <p:nvPr>
            <p:ph type="body" sz="quarter" idx="12"/>
          </p:nvPr>
        </p:nvSpPr>
        <p:spPr>
          <a:xfrm>
            <a:off x="493672" y="1603579"/>
            <a:ext cx="10910052" cy="3966012"/>
          </a:xfrm>
        </p:spPr>
        <p:txBody>
          <a:bodyPr/>
          <a:lstStyle/>
          <a:p>
            <a:r>
              <a:rPr lang="en-US" dirty="0"/>
              <a:t>Educational Amendments Act of 1972. </a:t>
            </a:r>
          </a:p>
          <a:p>
            <a:pPr lvl="1"/>
            <a:r>
              <a:rPr lang="en-US" dirty="0"/>
              <a:t>prohibits sex discrimination in educational programs or educational activities that receive federal financial assistance. </a:t>
            </a:r>
          </a:p>
          <a:p>
            <a:r>
              <a:rPr lang="en-US" dirty="0"/>
              <a:t>The type of </a:t>
            </a:r>
            <a:r>
              <a:rPr lang="en-US" b="1" dirty="0">
                <a:hlinkClick r:id="rId3"/>
              </a:rPr>
              <a:t>discrimination in education</a:t>
            </a:r>
            <a:r>
              <a:rPr lang="en-US" dirty="0"/>
              <a:t> covered by Title IX includes </a:t>
            </a:r>
          </a:p>
          <a:p>
            <a:pPr lvl="1"/>
            <a:r>
              <a:rPr lang="en-US" dirty="0"/>
              <a:t>sexual harassment, </a:t>
            </a:r>
          </a:p>
          <a:p>
            <a:pPr lvl="1"/>
            <a:r>
              <a:rPr lang="en-US" dirty="0"/>
              <a:t>pregnancy discrimination, </a:t>
            </a:r>
          </a:p>
          <a:p>
            <a:pPr lvl="1"/>
            <a:r>
              <a:rPr lang="en-US" dirty="0"/>
              <a:t>equal opportunity in athletics, </a:t>
            </a:r>
          </a:p>
          <a:p>
            <a:pPr lvl="1"/>
            <a:r>
              <a:rPr lang="en-US" dirty="0"/>
              <a:t>sexual assault policies, </a:t>
            </a:r>
          </a:p>
          <a:p>
            <a:pPr lvl="1"/>
            <a:r>
              <a:rPr lang="en-US" b="1" dirty="0"/>
              <a:t>gender</a:t>
            </a:r>
            <a:r>
              <a:rPr lang="en-US" dirty="0"/>
              <a:t> expression, </a:t>
            </a:r>
            <a:r>
              <a:rPr lang="en-US" b="1" dirty="0"/>
              <a:t>gender</a:t>
            </a:r>
            <a:r>
              <a:rPr lang="en-US" dirty="0"/>
              <a:t> identity, and sexual orientation. </a:t>
            </a:r>
          </a:p>
          <a:p>
            <a:endParaRPr lang="en-US" dirty="0"/>
          </a:p>
        </p:txBody>
      </p:sp>
    </p:spTree>
    <p:extLst>
      <p:ext uri="{BB962C8B-B14F-4D97-AF65-F5344CB8AC3E}">
        <p14:creationId xmlns:p14="http://schemas.microsoft.com/office/powerpoint/2010/main" val="302349998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E2C7-952E-4F4C-A171-D52E61307B0A}"/>
              </a:ext>
            </a:extLst>
          </p:cNvPr>
          <p:cNvSpPr>
            <a:spLocks noGrp="1"/>
          </p:cNvSpPr>
          <p:nvPr>
            <p:ph type="title"/>
          </p:nvPr>
        </p:nvSpPr>
        <p:spPr>
          <a:xfrm>
            <a:off x="525517" y="1006076"/>
            <a:ext cx="9585435" cy="713117"/>
          </a:xfrm>
        </p:spPr>
        <p:txBody>
          <a:bodyPr>
            <a:normAutofit/>
          </a:bodyPr>
          <a:lstStyle/>
          <a:p>
            <a:pPr algn="ctr"/>
            <a:r>
              <a:rPr lang="en-US" sz="3200" b="1" dirty="0"/>
              <a:t>The 2020 changes to Title IX</a:t>
            </a:r>
            <a:endParaRPr lang="en-US" dirty="0"/>
          </a:p>
        </p:txBody>
      </p:sp>
      <p:sp>
        <p:nvSpPr>
          <p:cNvPr id="3" name="Text Placeholder 2">
            <a:extLst>
              <a:ext uri="{FF2B5EF4-FFF2-40B4-BE49-F238E27FC236}">
                <a16:creationId xmlns:a16="http://schemas.microsoft.com/office/drawing/2014/main" id="{48C8C786-0552-6D4D-AE06-7BBDCB0A679F}"/>
              </a:ext>
            </a:extLst>
          </p:cNvPr>
          <p:cNvSpPr>
            <a:spLocks noGrp="1"/>
          </p:cNvSpPr>
          <p:nvPr>
            <p:ph type="body" sz="quarter" idx="12"/>
          </p:nvPr>
        </p:nvSpPr>
        <p:spPr>
          <a:xfrm>
            <a:off x="1124292" y="1719193"/>
            <a:ext cx="9112783" cy="4460890"/>
          </a:xfrm>
        </p:spPr>
        <p:txBody>
          <a:bodyPr/>
          <a:lstStyle/>
          <a:p>
            <a:r>
              <a:rPr lang="en-US" sz="2800" dirty="0"/>
              <a:t>Regulations on Sexual Harassment- effective August 14, 2020. Changes include:</a:t>
            </a:r>
          </a:p>
          <a:p>
            <a:pPr lvl="1"/>
            <a:r>
              <a:rPr lang="en-US" sz="2400" dirty="0"/>
              <a:t>New terminology, policy and notice requirements</a:t>
            </a:r>
          </a:p>
          <a:p>
            <a:pPr lvl="1"/>
            <a:r>
              <a:rPr lang="en-US" sz="2400" dirty="0"/>
              <a:t>Limitations on jurisdiction</a:t>
            </a:r>
          </a:p>
          <a:p>
            <a:pPr lvl="1"/>
            <a:r>
              <a:rPr lang="en-US" sz="2400" dirty="0"/>
              <a:t>Optional burdens of proof; </a:t>
            </a:r>
          </a:p>
          <a:p>
            <a:pPr lvl="1"/>
            <a:r>
              <a:rPr lang="en-US" sz="2400" dirty="0"/>
              <a:t>Revised Title IX Coordinator responsibilities</a:t>
            </a:r>
          </a:p>
          <a:p>
            <a:pPr lvl="1"/>
            <a:r>
              <a:rPr lang="en-US" sz="2400" dirty="0"/>
              <a:t>Revised investigation procedures</a:t>
            </a:r>
          </a:p>
          <a:p>
            <a:pPr lvl="1"/>
            <a:r>
              <a:rPr lang="en-US" sz="2400" dirty="0"/>
              <a:t>Expanded hearing rights options for K-12 hearings</a:t>
            </a:r>
          </a:p>
          <a:p>
            <a:pPr lvl="1"/>
            <a:r>
              <a:rPr lang="en-US" sz="2400" dirty="0"/>
              <a:t>New rules for appeals</a:t>
            </a:r>
          </a:p>
          <a:p>
            <a:pPr lvl="1"/>
            <a:r>
              <a:rPr lang="en-US" sz="2400" dirty="0"/>
              <a:t>Expanded training requirements and record keeping</a:t>
            </a:r>
          </a:p>
          <a:p>
            <a:endParaRPr lang="en-US" dirty="0"/>
          </a:p>
        </p:txBody>
      </p:sp>
    </p:spTree>
    <p:extLst>
      <p:ext uri="{BB962C8B-B14F-4D97-AF65-F5344CB8AC3E}">
        <p14:creationId xmlns:p14="http://schemas.microsoft.com/office/powerpoint/2010/main" val="243095257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CD9D0-4830-4AE4-9A70-E88B10B07FF4}"/>
              </a:ext>
            </a:extLst>
          </p:cNvPr>
          <p:cNvSpPr>
            <a:spLocks noGrp="1"/>
          </p:cNvSpPr>
          <p:nvPr>
            <p:ph type="title"/>
          </p:nvPr>
        </p:nvSpPr>
        <p:spPr>
          <a:xfrm>
            <a:off x="325506" y="777767"/>
            <a:ext cx="10058713" cy="756743"/>
          </a:xfrm>
        </p:spPr>
        <p:txBody>
          <a:bodyPr/>
          <a:lstStyle/>
          <a:p>
            <a:pPr algn="ctr"/>
            <a:r>
              <a:rPr lang="en-US" sz="3200" dirty="0"/>
              <a:t>New Definitions</a:t>
            </a:r>
            <a:endParaRPr lang="en-US" dirty="0"/>
          </a:p>
        </p:txBody>
      </p:sp>
      <p:sp>
        <p:nvSpPr>
          <p:cNvPr id="3" name="Text Placeholder 2">
            <a:extLst>
              <a:ext uri="{FF2B5EF4-FFF2-40B4-BE49-F238E27FC236}">
                <a16:creationId xmlns:a16="http://schemas.microsoft.com/office/drawing/2014/main" id="{25894CE5-E3B9-4A63-BCFF-C5EF4CBCDC73}"/>
              </a:ext>
            </a:extLst>
          </p:cNvPr>
          <p:cNvSpPr>
            <a:spLocks noGrp="1"/>
          </p:cNvSpPr>
          <p:nvPr>
            <p:ph type="body" sz="quarter" idx="12"/>
          </p:nvPr>
        </p:nvSpPr>
        <p:spPr>
          <a:xfrm>
            <a:off x="209893" y="977462"/>
            <a:ext cx="10405556" cy="5276193"/>
          </a:xfrm>
        </p:spPr>
        <p:txBody>
          <a:bodyPr/>
          <a:lstStyle/>
          <a:p>
            <a:pPr fontAlgn="base">
              <a:lnSpc>
                <a:spcPct val="100000"/>
              </a:lnSpc>
              <a:spcBef>
                <a:spcPts val="0"/>
              </a:spcBef>
            </a:pPr>
            <a:r>
              <a:rPr lang="en-US" sz="9600" dirty="0"/>
              <a:t>	</a:t>
            </a:r>
            <a:r>
              <a:rPr lang="en-US" sz="1800" dirty="0"/>
              <a:t>“Sexual Harassment”- means conduct </a:t>
            </a:r>
            <a:r>
              <a:rPr lang="en-US" sz="1800" u="sng" dirty="0"/>
              <a:t>on the basis of sex </a:t>
            </a:r>
            <a:r>
              <a:rPr lang="en-US" sz="1800" dirty="0"/>
              <a:t>that satisfies one or more of the following:</a:t>
            </a:r>
          </a:p>
          <a:p>
            <a:pPr lvl="0" fontAlgn="base">
              <a:lnSpc>
                <a:spcPct val="100000"/>
              </a:lnSpc>
              <a:spcBef>
                <a:spcPts val="0"/>
              </a:spcBef>
            </a:pPr>
            <a:endParaRPr lang="en-US" sz="1800" dirty="0"/>
          </a:p>
          <a:p>
            <a:pPr lvl="0" fontAlgn="base">
              <a:lnSpc>
                <a:spcPct val="100000"/>
              </a:lnSpc>
              <a:spcBef>
                <a:spcPts val="0"/>
              </a:spcBef>
            </a:pPr>
            <a:r>
              <a:rPr lang="en-US" sz="1800" dirty="0"/>
              <a:t>A school employee conditioning education benefits on participation in unwelcome sexual conduct (i.e., </a:t>
            </a:r>
            <a:r>
              <a:rPr lang="en-US" sz="1800" i="1" dirty="0"/>
              <a:t>quid pro quo); </a:t>
            </a:r>
            <a:r>
              <a:rPr lang="en-US" sz="1800" dirty="0"/>
              <a:t>or</a:t>
            </a:r>
          </a:p>
          <a:p>
            <a:pPr lvl="0" fontAlgn="base">
              <a:lnSpc>
                <a:spcPct val="100000"/>
              </a:lnSpc>
              <a:spcBef>
                <a:spcPts val="0"/>
              </a:spcBef>
            </a:pPr>
            <a:endParaRPr lang="en-US" sz="1800" dirty="0"/>
          </a:p>
          <a:p>
            <a:pPr lvl="0" fontAlgn="base">
              <a:lnSpc>
                <a:spcPct val="100000"/>
              </a:lnSpc>
              <a:spcBef>
                <a:spcPts val="0"/>
              </a:spcBef>
            </a:pPr>
            <a:r>
              <a:rPr lang="en-US" sz="1800" dirty="0"/>
              <a:t>Unwelcome conduct that a reasonable person would determine is so severe, pervasive, and objectively offensive that it effectively denies a person equal access to the school's education program or activity; or</a:t>
            </a:r>
          </a:p>
          <a:p>
            <a:pPr lvl="0" fontAlgn="base">
              <a:lnSpc>
                <a:spcPct val="100000"/>
              </a:lnSpc>
              <a:spcBef>
                <a:spcPts val="0"/>
              </a:spcBef>
            </a:pPr>
            <a:endParaRPr lang="en-US" sz="1800" dirty="0"/>
          </a:p>
          <a:p>
            <a:pPr lvl="0" fontAlgn="base">
              <a:lnSpc>
                <a:spcPct val="100000"/>
              </a:lnSpc>
              <a:spcBef>
                <a:spcPts val="0"/>
              </a:spcBef>
            </a:pPr>
            <a:r>
              <a:rPr lang="en-US" sz="1800" dirty="0"/>
              <a:t>Sexual assault (as defined in the </a:t>
            </a:r>
            <a:r>
              <a:rPr lang="en-US" sz="1800" dirty="0" err="1"/>
              <a:t>Clery</a:t>
            </a:r>
            <a:r>
              <a:rPr lang="en-US" sz="1800" dirty="0"/>
              <a:t> Act), dating violence, domestic violence, or stalking as defined in the Violence Against Women Act (VAWA).</a:t>
            </a:r>
          </a:p>
          <a:p>
            <a:endParaRPr lang="en-US" dirty="0"/>
          </a:p>
        </p:txBody>
      </p:sp>
    </p:spTree>
    <p:extLst>
      <p:ext uri="{BB962C8B-B14F-4D97-AF65-F5344CB8AC3E}">
        <p14:creationId xmlns:p14="http://schemas.microsoft.com/office/powerpoint/2010/main" val="281645163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E2C7-952E-4F4C-A171-D52E61307B0A}"/>
              </a:ext>
            </a:extLst>
          </p:cNvPr>
          <p:cNvSpPr>
            <a:spLocks noGrp="1"/>
          </p:cNvSpPr>
          <p:nvPr>
            <p:ph type="title"/>
          </p:nvPr>
        </p:nvSpPr>
        <p:spPr>
          <a:xfrm>
            <a:off x="504498" y="974545"/>
            <a:ext cx="9427778" cy="713117"/>
          </a:xfrm>
        </p:spPr>
        <p:txBody>
          <a:bodyPr>
            <a:normAutofit/>
          </a:bodyPr>
          <a:lstStyle/>
          <a:p>
            <a:pPr algn="ctr"/>
            <a:r>
              <a:rPr lang="en-US" sz="3200" dirty="0"/>
              <a:t>NEW Definitions, cont’d</a:t>
            </a:r>
            <a:endParaRPr lang="en-US" dirty="0"/>
          </a:p>
        </p:txBody>
      </p:sp>
      <p:sp>
        <p:nvSpPr>
          <p:cNvPr id="5" name="Text Placeholder 4">
            <a:extLst>
              <a:ext uri="{FF2B5EF4-FFF2-40B4-BE49-F238E27FC236}">
                <a16:creationId xmlns:a16="http://schemas.microsoft.com/office/drawing/2014/main" id="{9BBBD5E3-EC81-4B93-A5B6-8D1FAF4BB06C}"/>
              </a:ext>
            </a:extLst>
          </p:cNvPr>
          <p:cNvSpPr>
            <a:spLocks noGrp="1"/>
          </p:cNvSpPr>
          <p:nvPr>
            <p:ph type="body" sz="quarter" idx="12"/>
          </p:nvPr>
        </p:nvSpPr>
        <p:spPr>
          <a:xfrm>
            <a:off x="115299" y="1687662"/>
            <a:ext cx="10268921" cy="2522482"/>
          </a:xfrm>
        </p:spPr>
        <p:txBody>
          <a:bodyPr/>
          <a:lstStyle/>
          <a:p>
            <a:r>
              <a:rPr lang="en-US" dirty="0"/>
              <a:t>		</a:t>
            </a:r>
            <a:r>
              <a:rPr lang="en-US" sz="2400" dirty="0"/>
              <a:t>“Complainant” means an individual who is alleged to be the victim of conduct that could constitute sexual harassment.  The Final Rule expressly recognizes the legal rights of parents and guardians to act on behalf of parties (including by filing formal complaints) in Title IX matters.</a:t>
            </a:r>
          </a:p>
          <a:p>
            <a:r>
              <a:rPr lang="en-US" sz="2400" dirty="0"/>
              <a:t>	</a:t>
            </a:r>
          </a:p>
          <a:p>
            <a:r>
              <a:rPr lang="en-US" sz="2400" dirty="0"/>
              <a:t>		“Respondent” means an individual who has been reported to be the perpetrator of conduct that could constitute sexual harassment.</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66397751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AE024-E9A8-3342-A8E8-901F04B4411C}"/>
              </a:ext>
            </a:extLst>
          </p:cNvPr>
          <p:cNvSpPr>
            <a:spLocks noGrp="1"/>
          </p:cNvSpPr>
          <p:nvPr>
            <p:ph type="title"/>
          </p:nvPr>
        </p:nvSpPr>
        <p:spPr/>
        <p:txBody>
          <a:bodyPr>
            <a:normAutofit fontScale="90000"/>
          </a:bodyPr>
          <a:lstStyle/>
          <a:p>
            <a:r>
              <a:rPr lang="en-US" dirty="0"/>
              <a:t>				Title IX Coordinator</a:t>
            </a:r>
          </a:p>
        </p:txBody>
      </p:sp>
      <p:sp>
        <p:nvSpPr>
          <p:cNvPr id="3" name="Text Placeholder 2">
            <a:extLst>
              <a:ext uri="{FF2B5EF4-FFF2-40B4-BE49-F238E27FC236}">
                <a16:creationId xmlns:a16="http://schemas.microsoft.com/office/drawing/2014/main" id="{6C672B3B-2BEF-684A-94C7-D832E886682C}"/>
              </a:ext>
            </a:extLst>
          </p:cNvPr>
          <p:cNvSpPr>
            <a:spLocks noGrp="1"/>
          </p:cNvSpPr>
          <p:nvPr>
            <p:ph type="body" sz="quarter" idx="13"/>
          </p:nvPr>
        </p:nvSpPr>
        <p:spPr/>
        <p:txBody>
          <a:bodyPr>
            <a:normAutofit/>
          </a:bodyPr>
          <a:lstStyle/>
          <a:p>
            <a:r>
              <a:rPr lang="en-US" sz="2800" dirty="0"/>
              <a:t>Required to receive </a:t>
            </a:r>
            <a:r>
              <a:rPr lang="en-US" sz="2800" u="sng" dirty="0"/>
              <a:t>all</a:t>
            </a:r>
            <a:r>
              <a:rPr lang="en-US" sz="2800" dirty="0"/>
              <a:t> complaints of Sexual Harassment including </a:t>
            </a:r>
          </a:p>
          <a:p>
            <a:r>
              <a:rPr lang="en-US" sz="2800" dirty="0"/>
              <a:t>	adult to adult, </a:t>
            </a:r>
          </a:p>
          <a:p>
            <a:r>
              <a:rPr lang="en-US" sz="2800" dirty="0"/>
              <a:t>	adult to student, </a:t>
            </a:r>
          </a:p>
          <a:p>
            <a:r>
              <a:rPr lang="en-US" sz="2800" dirty="0"/>
              <a:t>	student to student, </a:t>
            </a:r>
          </a:p>
          <a:p>
            <a:r>
              <a:rPr lang="en-US" sz="2800" dirty="0"/>
              <a:t>	contractor to employee,</a:t>
            </a:r>
          </a:p>
          <a:p>
            <a:r>
              <a:rPr lang="en-US" sz="2800" dirty="0"/>
              <a:t>	contractor to student.</a:t>
            </a:r>
          </a:p>
          <a:p>
            <a:endParaRPr lang="en-US" sz="2800" dirty="0"/>
          </a:p>
          <a:p>
            <a:r>
              <a:rPr lang="en-US" sz="2800" dirty="0"/>
              <a:t>Initiate investigation for all formal complaints filed by a complainant</a:t>
            </a:r>
          </a:p>
        </p:txBody>
      </p:sp>
    </p:spTree>
    <p:extLst>
      <p:ext uri="{BB962C8B-B14F-4D97-AF65-F5344CB8AC3E}">
        <p14:creationId xmlns:p14="http://schemas.microsoft.com/office/powerpoint/2010/main" val="399548579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EE968-1C04-E648-A228-B932156CFD4B}"/>
              </a:ext>
            </a:extLst>
          </p:cNvPr>
          <p:cNvSpPr>
            <a:spLocks noGrp="1"/>
          </p:cNvSpPr>
          <p:nvPr>
            <p:ph type="title"/>
          </p:nvPr>
        </p:nvSpPr>
        <p:spPr/>
        <p:txBody>
          <a:bodyPr>
            <a:normAutofit fontScale="90000"/>
          </a:bodyPr>
          <a:lstStyle/>
          <a:p>
            <a:r>
              <a:rPr lang="en-US" dirty="0"/>
              <a:t>		Investigation -similar to EEOC Investigation</a:t>
            </a:r>
          </a:p>
        </p:txBody>
      </p:sp>
      <p:sp>
        <p:nvSpPr>
          <p:cNvPr id="3" name="Text Placeholder 2">
            <a:extLst>
              <a:ext uri="{FF2B5EF4-FFF2-40B4-BE49-F238E27FC236}">
                <a16:creationId xmlns:a16="http://schemas.microsoft.com/office/drawing/2014/main" id="{BAAC435F-85AB-FC4D-9B78-F5B553D68730}"/>
              </a:ext>
            </a:extLst>
          </p:cNvPr>
          <p:cNvSpPr>
            <a:spLocks noGrp="1"/>
          </p:cNvSpPr>
          <p:nvPr>
            <p:ph type="body" sz="quarter" idx="13"/>
          </p:nvPr>
        </p:nvSpPr>
        <p:spPr/>
        <p:txBody>
          <a:bodyPr>
            <a:normAutofit lnSpcReduction="10000"/>
          </a:bodyPr>
          <a:lstStyle/>
          <a:p>
            <a:pPr marL="0" lvl="1" indent="0">
              <a:buNone/>
            </a:pPr>
            <a:r>
              <a:rPr lang="en-US" sz="2400" dirty="0"/>
              <a:t>Effort to ascertain facts related to complaint</a:t>
            </a:r>
          </a:p>
          <a:p>
            <a:pPr lvl="1"/>
            <a:r>
              <a:rPr lang="en-US" sz="2400" dirty="0"/>
              <a:t> </a:t>
            </a:r>
            <a:r>
              <a:rPr lang="en-US" dirty="0"/>
              <a:t>Witnesses</a:t>
            </a:r>
          </a:p>
          <a:p>
            <a:pPr lvl="1"/>
            <a:r>
              <a:rPr lang="en-US" dirty="0"/>
              <a:t> Documents</a:t>
            </a:r>
          </a:p>
          <a:p>
            <a:pPr marL="0" lvl="1" indent="0">
              <a:buNone/>
            </a:pPr>
            <a:endParaRPr lang="en-US" sz="2400" dirty="0"/>
          </a:p>
          <a:p>
            <a:r>
              <a:rPr lang="en-US" sz="2400" dirty="0"/>
              <a:t>Effort to establish history of </a:t>
            </a:r>
            <a:r>
              <a:rPr lang="en-US" sz="2400" u="sng" dirty="0"/>
              <a:t>respondent</a:t>
            </a:r>
          </a:p>
          <a:p>
            <a:pPr lvl="1"/>
            <a:r>
              <a:rPr lang="en-US" dirty="0"/>
              <a:t>Can include past conduct</a:t>
            </a:r>
          </a:p>
          <a:p>
            <a:pPr lvl="1"/>
            <a:r>
              <a:rPr lang="en-US" dirty="0"/>
              <a:t>Interview of past and current associates </a:t>
            </a:r>
          </a:p>
          <a:p>
            <a:pPr lvl="1"/>
            <a:r>
              <a:rPr lang="en-US" dirty="0"/>
              <a:t>Past behaviors with current employer</a:t>
            </a:r>
          </a:p>
          <a:p>
            <a:pPr lvl="1"/>
            <a:endParaRPr lang="en-US" dirty="0"/>
          </a:p>
          <a:p>
            <a:pPr marL="0" lvl="1" indent="0">
              <a:buNone/>
            </a:pPr>
            <a:r>
              <a:rPr lang="en-US" sz="2400" dirty="0"/>
              <a:t>	</a:t>
            </a:r>
            <a:endParaRPr lang="en-US" dirty="0"/>
          </a:p>
          <a:p>
            <a:r>
              <a:rPr lang="en-US" sz="2400" dirty="0"/>
              <a:t>Unclear on involvement of law enforcement</a:t>
            </a:r>
          </a:p>
        </p:txBody>
      </p:sp>
    </p:spTree>
    <p:extLst>
      <p:ext uri="{BB962C8B-B14F-4D97-AF65-F5344CB8AC3E}">
        <p14:creationId xmlns:p14="http://schemas.microsoft.com/office/powerpoint/2010/main" val="275400917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C1E5E-8A5C-5945-A301-A2AFBD7B01C5}"/>
              </a:ext>
            </a:extLst>
          </p:cNvPr>
          <p:cNvSpPr>
            <a:spLocks noGrp="1"/>
          </p:cNvSpPr>
          <p:nvPr>
            <p:ph type="title"/>
          </p:nvPr>
        </p:nvSpPr>
        <p:spPr>
          <a:xfrm>
            <a:off x="2286000" y="76200"/>
            <a:ext cx="11575445" cy="685800"/>
          </a:xfrm>
        </p:spPr>
        <p:txBody>
          <a:bodyPr>
            <a:normAutofit/>
          </a:bodyPr>
          <a:lstStyle/>
          <a:p>
            <a:r>
              <a:rPr lang="en-US" sz="3200" dirty="0"/>
              <a:t>				Good News</a:t>
            </a:r>
          </a:p>
        </p:txBody>
      </p:sp>
      <p:sp>
        <p:nvSpPr>
          <p:cNvPr id="3" name="Text Placeholder 2">
            <a:extLst>
              <a:ext uri="{FF2B5EF4-FFF2-40B4-BE49-F238E27FC236}">
                <a16:creationId xmlns:a16="http://schemas.microsoft.com/office/drawing/2014/main" id="{84524988-38E6-1144-8D59-1BA6D496C7A2}"/>
              </a:ext>
            </a:extLst>
          </p:cNvPr>
          <p:cNvSpPr>
            <a:spLocks noGrp="1"/>
          </p:cNvSpPr>
          <p:nvPr>
            <p:ph type="body" sz="quarter" idx="13"/>
          </p:nvPr>
        </p:nvSpPr>
        <p:spPr>
          <a:xfrm>
            <a:off x="321913" y="914400"/>
            <a:ext cx="11580284" cy="4780280"/>
          </a:xfrm>
        </p:spPr>
        <p:txBody>
          <a:bodyPr>
            <a:normAutofit/>
          </a:bodyPr>
          <a:lstStyle/>
          <a:p>
            <a:pPr marL="0" indent="0">
              <a:buNone/>
            </a:pPr>
            <a:r>
              <a:rPr lang="en-US" dirty="0"/>
              <a:t>The regulations are under review by the current US Secretary of Education.  </a:t>
            </a:r>
          </a:p>
          <a:p>
            <a:r>
              <a:rPr lang="en-US" dirty="0"/>
              <a:t>		</a:t>
            </a:r>
            <a:r>
              <a:rPr lang="en-US" dirty="0">
                <a:solidFill>
                  <a:srgbClr val="C00000"/>
                </a:solidFill>
              </a:rPr>
              <a:t>There will be changes</a:t>
            </a:r>
          </a:p>
        </p:txBody>
      </p:sp>
      <p:sp>
        <p:nvSpPr>
          <p:cNvPr id="4" name="TextBox 3">
            <a:extLst>
              <a:ext uri="{FF2B5EF4-FFF2-40B4-BE49-F238E27FC236}">
                <a16:creationId xmlns:a16="http://schemas.microsoft.com/office/drawing/2014/main" id="{4ED22A49-22F9-2240-8B20-9882EB4E3511}"/>
              </a:ext>
            </a:extLst>
          </p:cNvPr>
          <p:cNvSpPr txBox="1"/>
          <p:nvPr/>
        </p:nvSpPr>
        <p:spPr>
          <a:xfrm>
            <a:off x="457200" y="2286000"/>
            <a:ext cx="9296400" cy="3733800"/>
          </a:xfrm>
          <a:prstGeom prst="rect">
            <a:avLst/>
          </a:prstGeom>
          <a:noFill/>
          <a:effectLst/>
        </p:spPr>
        <p:txBody>
          <a:bodyPr wrap="square" lIns="45720" rIns="45720" rtlCol="0">
            <a:noAutofit/>
          </a:bodyPr>
          <a:lstStyle/>
          <a:p>
            <a:pPr>
              <a:lnSpc>
                <a:spcPct val="85000"/>
              </a:lnSpc>
              <a:spcBef>
                <a:spcPts val="700"/>
              </a:spcBef>
            </a:pPr>
            <a:r>
              <a:rPr lang="en-US" sz="2000" dirty="0"/>
              <a:t>Will probably Not affect all rules on Sexual Harassment under Title IX</a:t>
            </a:r>
          </a:p>
          <a:p>
            <a:pPr>
              <a:lnSpc>
                <a:spcPct val="85000"/>
              </a:lnSpc>
              <a:spcBef>
                <a:spcPts val="700"/>
              </a:spcBef>
            </a:pPr>
            <a:r>
              <a:rPr lang="en-US" sz="2000" dirty="0"/>
              <a:t>	-still cover unwelcome conduct</a:t>
            </a:r>
          </a:p>
          <a:p>
            <a:pPr>
              <a:lnSpc>
                <a:spcPct val="85000"/>
              </a:lnSpc>
              <a:spcBef>
                <a:spcPts val="700"/>
              </a:spcBef>
            </a:pPr>
            <a:r>
              <a:rPr lang="en-US" sz="2000" dirty="0"/>
              <a:t>	-still cover Quid Pro Quo</a:t>
            </a:r>
          </a:p>
          <a:p>
            <a:pPr>
              <a:lnSpc>
                <a:spcPct val="85000"/>
              </a:lnSpc>
              <a:spcBef>
                <a:spcPts val="700"/>
              </a:spcBef>
            </a:pPr>
            <a:r>
              <a:rPr lang="en-US" sz="2000" dirty="0"/>
              <a:t>	-still cover most, if not all, action in an educational environment</a:t>
            </a:r>
          </a:p>
          <a:p>
            <a:pPr>
              <a:lnSpc>
                <a:spcPct val="85000"/>
              </a:lnSpc>
              <a:spcBef>
                <a:spcPts val="700"/>
              </a:spcBef>
            </a:pPr>
            <a:r>
              <a:rPr lang="en-US" sz="2000" dirty="0"/>
              <a:t>Neither new or old rules affect Title VII of the Civil Rights Act of 1963</a:t>
            </a:r>
          </a:p>
          <a:p>
            <a:pPr>
              <a:lnSpc>
                <a:spcPct val="85000"/>
              </a:lnSpc>
              <a:spcBef>
                <a:spcPts val="700"/>
              </a:spcBef>
            </a:pPr>
            <a:r>
              <a:rPr lang="en-US" sz="2000" dirty="0"/>
              <a:t>	covers unwelcome conduct/ hostile environment</a:t>
            </a:r>
          </a:p>
          <a:p>
            <a:pPr>
              <a:lnSpc>
                <a:spcPct val="85000"/>
              </a:lnSpc>
              <a:spcBef>
                <a:spcPts val="700"/>
              </a:spcBef>
            </a:pPr>
            <a:r>
              <a:rPr lang="en-US" sz="2000" dirty="0"/>
              <a:t>	covers Quid Pro Quo</a:t>
            </a:r>
          </a:p>
          <a:p>
            <a:pPr>
              <a:lnSpc>
                <a:spcPct val="85000"/>
              </a:lnSpc>
              <a:spcBef>
                <a:spcPts val="700"/>
              </a:spcBef>
            </a:pPr>
            <a:r>
              <a:rPr lang="en-US" sz="2000" dirty="0"/>
              <a:t>May have an effect in NM under the new Civil Rights Act</a:t>
            </a:r>
          </a:p>
          <a:p>
            <a:pPr>
              <a:lnSpc>
                <a:spcPct val="85000"/>
              </a:lnSpc>
              <a:spcBef>
                <a:spcPts val="700"/>
              </a:spcBef>
            </a:pPr>
            <a:r>
              <a:rPr lang="en-US" sz="2000" dirty="0"/>
              <a:t>	Up to 2 million in awards</a:t>
            </a:r>
          </a:p>
          <a:p>
            <a:pPr>
              <a:lnSpc>
                <a:spcPct val="85000"/>
              </a:lnSpc>
              <a:spcBef>
                <a:spcPts val="700"/>
              </a:spcBef>
            </a:pPr>
            <a:r>
              <a:rPr lang="en-US" sz="2000" dirty="0"/>
              <a:t>	Like Title VII can only be filed against employer</a:t>
            </a:r>
          </a:p>
          <a:p>
            <a:pPr>
              <a:lnSpc>
                <a:spcPct val="85000"/>
              </a:lnSpc>
              <a:spcBef>
                <a:spcPts val="700"/>
              </a:spcBef>
            </a:pPr>
            <a:r>
              <a:rPr lang="en-US" sz="2000" dirty="0"/>
              <a:t>	Potentially cover SAMS violations and other sexual misconduct</a:t>
            </a:r>
          </a:p>
          <a:p>
            <a:pPr>
              <a:lnSpc>
                <a:spcPct val="85000"/>
              </a:lnSpc>
              <a:spcBef>
                <a:spcPts val="700"/>
              </a:spcBef>
            </a:pPr>
            <a:endParaRPr lang="en-US" sz="2000" dirty="0"/>
          </a:p>
          <a:p>
            <a:pPr>
              <a:lnSpc>
                <a:spcPct val="85000"/>
              </a:lnSpc>
              <a:spcBef>
                <a:spcPts val="700"/>
              </a:spcBef>
            </a:pPr>
            <a:endParaRPr lang="en-US" sz="2000" dirty="0"/>
          </a:p>
          <a:p>
            <a:pPr>
              <a:lnSpc>
                <a:spcPct val="85000"/>
              </a:lnSpc>
              <a:spcBef>
                <a:spcPts val="700"/>
              </a:spcBef>
            </a:pPr>
            <a:endParaRPr lang="en-US" sz="2000" dirty="0"/>
          </a:p>
        </p:txBody>
      </p:sp>
    </p:spTree>
    <p:extLst>
      <p:ext uri="{BB962C8B-B14F-4D97-AF65-F5344CB8AC3E}">
        <p14:creationId xmlns:p14="http://schemas.microsoft.com/office/powerpoint/2010/main" val="190682636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ED30E-AABC-D748-9C36-D4692AAEAF48}"/>
              </a:ext>
            </a:extLst>
          </p:cNvPr>
          <p:cNvSpPr>
            <a:spLocks noGrp="1"/>
          </p:cNvSpPr>
          <p:nvPr>
            <p:ph type="title"/>
          </p:nvPr>
        </p:nvSpPr>
        <p:spPr/>
        <p:txBody>
          <a:bodyPr>
            <a:normAutofit/>
          </a:bodyPr>
          <a:lstStyle/>
          <a:p>
            <a:r>
              <a:rPr lang="en-US" sz="4000" dirty="0"/>
              <a:t>Questions</a:t>
            </a:r>
          </a:p>
        </p:txBody>
      </p:sp>
      <p:sp>
        <p:nvSpPr>
          <p:cNvPr id="4" name="TextBox 3">
            <a:extLst>
              <a:ext uri="{FF2B5EF4-FFF2-40B4-BE49-F238E27FC236}">
                <a16:creationId xmlns:a16="http://schemas.microsoft.com/office/drawing/2014/main" id="{1FA6D3EF-6CDE-2740-A653-A344867DCD9A}"/>
              </a:ext>
            </a:extLst>
          </p:cNvPr>
          <p:cNvSpPr txBox="1"/>
          <p:nvPr/>
        </p:nvSpPr>
        <p:spPr>
          <a:xfrm>
            <a:off x="3983421" y="2753710"/>
            <a:ext cx="5633545" cy="3510456"/>
          </a:xfrm>
          <a:prstGeom prst="rect">
            <a:avLst/>
          </a:prstGeom>
          <a:noFill/>
          <a:effectLst/>
        </p:spPr>
        <p:txBody>
          <a:bodyPr wrap="square" lIns="45720" rIns="45720" rtlCol="0">
            <a:noAutofit/>
          </a:bodyPr>
          <a:lstStyle/>
          <a:p>
            <a:pPr>
              <a:lnSpc>
                <a:spcPct val="85000"/>
              </a:lnSpc>
              <a:spcBef>
                <a:spcPts val="700"/>
              </a:spcBef>
            </a:pPr>
            <a:r>
              <a:rPr lang="en-US" sz="4000" dirty="0"/>
              <a:t>Julie Garcia ARM-P, SPHR, SHRM-SCP</a:t>
            </a:r>
          </a:p>
          <a:p>
            <a:pPr>
              <a:lnSpc>
                <a:spcPct val="85000"/>
              </a:lnSpc>
              <a:spcBef>
                <a:spcPts val="700"/>
              </a:spcBef>
            </a:pPr>
            <a:r>
              <a:rPr lang="en-US" sz="4000" dirty="0"/>
              <a:t>505 -249-6824</a:t>
            </a:r>
          </a:p>
          <a:p>
            <a:pPr>
              <a:lnSpc>
                <a:spcPct val="85000"/>
              </a:lnSpc>
              <a:spcBef>
                <a:spcPts val="700"/>
              </a:spcBef>
            </a:pPr>
            <a:r>
              <a:rPr lang="en-US" sz="4000" dirty="0">
                <a:hlinkClick r:id="rId3"/>
              </a:rPr>
              <a:t>jgarcia@Pomsassoc.com</a:t>
            </a:r>
            <a:endParaRPr lang="en-US" sz="4000" dirty="0"/>
          </a:p>
          <a:p>
            <a:pPr>
              <a:lnSpc>
                <a:spcPct val="85000"/>
              </a:lnSpc>
              <a:spcBef>
                <a:spcPts val="700"/>
              </a:spcBef>
            </a:pPr>
            <a:endParaRPr lang="en-US" sz="2000" dirty="0"/>
          </a:p>
        </p:txBody>
      </p:sp>
    </p:spTree>
    <p:extLst>
      <p:ext uri="{BB962C8B-B14F-4D97-AF65-F5344CB8AC3E}">
        <p14:creationId xmlns:p14="http://schemas.microsoft.com/office/powerpoint/2010/main" val="341975389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242BE5-65A5-4FC0-9D2A-15CCAA7B5E84}"/>
              </a:ext>
            </a:extLst>
          </p:cNvPr>
          <p:cNvSpPr>
            <a:spLocks noGrp="1"/>
          </p:cNvSpPr>
          <p:nvPr>
            <p:ph type="title"/>
          </p:nvPr>
        </p:nvSpPr>
        <p:spPr/>
        <p:txBody>
          <a:bodyPr/>
          <a:lstStyle/>
          <a:p>
            <a:pPr algn="ctr"/>
            <a:r>
              <a:rPr lang="en-US" dirty="0"/>
              <a:t>Break</a:t>
            </a:r>
          </a:p>
        </p:txBody>
      </p:sp>
    </p:spTree>
    <p:extLst>
      <p:ext uri="{BB962C8B-B14F-4D97-AF65-F5344CB8AC3E}">
        <p14:creationId xmlns:p14="http://schemas.microsoft.com/office/powerpoint/2010/main" val="346680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523942"/>
            <a:ext cx="4876800" cy="905058"/>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Staff Information</a:t>
            </a:r>
          </a:p>
        </p:txBody>
      </p:sp>
      <p:sp>
        <p:nvSpPr>
          <p:cNvPr id="4" name="TextBox 3"/>
          <p:cNvSpPr txBox="1"/>
          <p:nvPr/>
        </p:nvSpPr>
        <p:spPr>
          <a:xfrm>
            <a:off x="4876800" y="1905875"/>
            <a:ext cx="7315200" cy="2400657"/>
          </a:xfrm>
          <a:prstGeom prst="rect">
            <a:avLst/>
          </a:prstGeom>
          <a:noFill/>
        </p:spPr>
        <p:txBody>
          <a:bodyPr wrap="square" rtlCol="0">
            <a:spAutoFit/>
          </a:bodyPr>
          <a:lstStyle/>
          <a:p>
            <a:pPr marL="685800" indent="-685800" algn="ctr">
              <a:buFont typeface="Wingdings" panose="05000000000000000000" pitchFamily="2" charset="2"/>
              <a:buChar char="v"/>
            </a:pPr>
            <a:r>
              <a:rPr lang="en-US" sz="5400" b="1" dirty="0"/>
              <a:t>Robin Strauser, </a:t>
            </a:r>
          </a:p>
          <a:p>
            <a:pPr algn="ctr"/>
            <a:r>
              <a:rPr lang="en-US" sz="4800" dirty="0"/>
              <a:t>Deputy Executive  Director</a:t>
            </a:r>
          </a:p>
        </p:txBody>
      </p:sp>
    </p:spTree>
    <p:extLst>
      <p:ext uri="{BB962C8B-B14F-4D97-AF65-F5344CB8AC3E}">
        <p14:creationId xmlns:p14="http://schemas.microsoft.com/office/powerpoint/2010/main" val="2226206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7EAA3-8E46-4E45-B36D-8BB9AE1B11D7}"/>
              </a:ext>
            </a:extLst>
          </p:cNvPr>
          <p:cNvSpPr>
            <a:spLocks noGrp="1"/>
          </p:cNvSpPr>
          <p:nvPr>
            <p:ph type="title"/>
          </p:nvPr>
        </p:nvSpPr>
        <p:spPr/>
        <p:txBody>
          <a:bodyPr/>
          <a:lstStyle/>
          <a:p>
            <a:r>
              <a:rPr lang="en-US" dirty="0"/>
              <a:t>Ancillary Services to School Districts</a:t>
            </a:r>
          </a:p>
        </p:txBody>
      </p:sp>
      <p:sp>
        <p:nvSpPr>
          <p:cNvPr id="3" name="Content Placeholder 2">
            <a:extLst>
              <a:ext uri="{FF2B5EF4-FFF2-40B4-BE49-F238E27FC236}">
                <a16:creationId xmlns:a16="http://schemas.microsoft.com/office/drawing/2014/main" id="{58F9D504-B0A3-4169-BB59-0F7DDF79389D}"/>
              </a:ext>
            </a:extLst>
          </p:cNvPr>
          <p:cNvSpPr>
            <a:spLocks noGrp="1"/>
          </p:cNvSpPr>
          <p:nvPr>
            <p:ph idx="1"/>
          </p:nvPr>
        </p:nvSpPr>
        <p:spPr/>
        <p:txBody>
          <a:bodyPr/>
          <a:lstStyle/>
          <a:p>
            <a:pPr marL="0" indent="0">
              <a:buNone/>
            </a:pPr>
            <a:r>
              <a:rPr lang="en-US" dirty="0"/>
              <a:t>--During 2020-2021 SY</a:t>
            </a:r>
          </a:p>
          <a:p>
            <a:pPr marL="0" indent="0">
              <a:buNone/>
            </a:pPr>
            <a:r>
              <a:rPr lang="en-US" dirty="0"/>
              <a:t>CES Ancillary Staff serviced</a:t>
            </a:r>
          </a:p>
          <a:p>
            <a:pPr marL="0" indent="0">
              <a:buNone/>
            </a:pPr>
            <a:r>
              <a:rPr lang="en-US" dirty="0"/>
              <a:t>112 member districts, </a:t>
            </a:r>
          </a:p>
          <a:p>
            <a:pPr marL="0" indent="0">
              <a:buNone/>
            </a:pPr>
            <a:r>
              <a:rPr lang="en-US" dirty="0"/>
              <a:t>charters, and BIE </a:t>
            </a:r>
          </a:p>
          <a:p>
            <a:pPr marL="0" indent="0">
              <a:buNone/>
            </a:pPr>
            <a:r>
              <a:rPr lang="en-US" dirty="0"/>
              <a:t>schools. </a:t>
            </a:r>
          </a:p>
          <a:p>
            <a:pPr marL="0" indent="0">
              <a:buNone/>
            </a:pPr>
            <a:r>
              <a:rPr lang="en-US" dirty="0"/>
              <a:t>--Ancillary services = 10% </a:t>
            </a:r>
          </a:p>
          <a:p>
            <a:pPr marL="0" indent="0">
              <a:buNone/>
            </a:pPr>
            <a:r>
              <a:rPr lang="en-US" dirty="0"/>
              <a:t>of CES revenue</a:t>
            </a:r>
          </a:p>
        </p:txBody>
      </p:sp>
      <p:graphicFrame>
        <p:nvGraphicFramePr>
          <p:cNvPr id="6" name="Chart 5">
            <a:extLst>
              <a:ext uri="{FF2B5EF4-FFF2-40B4-BE49-F238E27FC236}">
                <a16:creationId xmlns:a16="http://schemas.microsoft.com/office/drawing/2014/main" id="{3CBA1B81-CEBF-4922-B76B-21D4118206E9}"/>
              </a:ext>
            </a:extLst>
          </p:cNvPr>
          <p:cNvGraphicFramePr/>
          <p:nvPr>
            <p:extLst>
              <p:ext uri="{D42A27DB-BD31-4B8C-83A1-F6EECF244321}">
                <p14:modId xmlns:p14="http://schemas.microsoft.com/office/powerpoint/2010/main" val="514422990"/>
              </p:ext>
            </p:extLst>
          </p:nvPr>
        </p:nvGraphicFramePr>
        <p:xfrm>
          <a:off x="4740167" y="1429407"/>
          <a:ext cx="7020910" cy="44774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2112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28A6D-7025-493B-8E40-4FAFF68453BC}"/>
              </a:ext>
            </a:extLst>
          </p:cNvPr>
          <p:cNvSpPr>
            <a:spLocks noGrp="1"/>
          </p:cNvSpPr>
          <p:nvPr>
            <p:ph type="title"/>
          </p:nvPr>
        </p:nvSpPr>
        <p:spPr/>
        <p:txBody>
          <a:bodyPr>
            <a:normAutofit/>
          </a:bodyPr>
          <a:lstStyle/>
          <a:p>
            <a:r>
              <a:rPr lang="en-US" dirty="0"/>
              <a:t>Staff Allocations &amp; Pay and District Invoices: </a:t>
            </a:r>
            <a:br>
              <a:rPr lang="en-US" dirty="0"/>
            </a:br>
            <a:r>
              <a:rPr lang="en-US" dirty="0"/>
              <a:t>A Balancing Act</a:t>
            </a:r>
          </a:p>
        </p:txBody>
      </p:sp>
      <p:sp>
        <p:nvSpPr>
          <p:cNvPr id="3" name="Content Placeholder 2">
            <a:extLst>
              <a:ext uri="{FF2B5EF4-FFF2-40B4-BE49-F238E27FC236}">
                <a16:creationId xmlns:a16="http://schemas.microsoft.com/office/drawing/2014/main" id="{0483754C-D1D7-4D18-9110-E89AB77C33EB}"/>
              </a:ext>
            </a:extLst>
          </p:cNvPr>
          <p:cNvSpPr>
            <a:spLocks noGrp="1"/>
          </p:cNvSpPr>
          <p:nvPr>
            <p:ph idx="1"/>
          </p:nvPr>
        </p:nvSpPr>
        <p:spPr>
          <a:xfrm>
            <a:off x="838200" y="1690687"/>
            <a:ext cx="10515600" cy="4436843"/>
          </a:xfrm>
        </p:spPr>
        <p:txBody>
          <a:bodyPr/>
          <a:lstStyle/>
          <a:p>
            <a:r>
              <a:rPr lang="en-US" dirty="0"/>
              <a:t>Ancillary Handbook Define “Allocation”</a:t>
            </a:r>
          </a:p>
          <a:p>
            <a:pPr lvl="1"/>
            <a:r>
              <a:rPr lang="en-US" dirty="0"/>
              <a:t>V. Conditions of Employment</a:t>
            </a:r>
          </a:p>
          <a:p>
            <a:pPr lvl="2"/>
            <a:r>
              <a:rPr lang="en-US" dirty="0"/>
              <a:t>B. Schedule</a:t>
            </a:r>
          </a:p>
          <a:p>
            <a:pPr lvl="3"/>
            <a:r>
              <a:rPr lang="en-US" dirty="0"/>
              <a:t>“An ancillary staff member’s allocation indicates potential earnings including amounts for mileage and per diem. This allocation is an estimate and may be subject to change throughout the contract year. This allocation may be adjusted or terminated if the institution modifies its service requirements with CES.” </a:t>
            </a:r>
          </a:p>
          <a:p>
            <a:pPr marL="0" indent="0">
              <a:buNone/>
            </a:pPr>
            <a:endParaRPr lang="en-US" dirty="0"/>
          </a:p>
          <a:p>
            <a:r>
              <a:rPr lang="en-US" dirty="0"/>
              <a:t>2020-2021 School Year was marked by increased email traffic / communication between CES Ancillary Office, Business Office, and Districts related to questions on invoices. </a:t>
            </a:r>
          </a:p>
        </p:txBody>
      </p:sp>
    </p:spTree>
    <p:extLst>
      <p:ext uri="{BB962C8B-B14F-4D97-AF65-F5344CB8AC3E}">
        <p14:creationId xmlns:p14="http://schemas.microsoft.com/office/powerpoint/2010/main" val="55965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6806E-BB6F-4288-AE5E-46270265D0D2}"/>
              </a:ext>
            </a:extLst>
          </p:cNvPr>
          <p:cNvSpPr>
            <a:spLocks noGrp="1"/>
          </p:cNvSpPr>
          <p:nvPr>
            <p:ph type="title"/>
          </p:nvPr>
        </p:nvSpPr>
        <p:spPr/>
        <p:txBody>
          <a:bodyPr/>
          <a:lstStyle/>
          <a:p>
            <a:r>
              <a:rPr lang="en-US" dirty="0"/>
              <a:t>A Few Reminders from the Business Office</a:t>
            </a:r>
          </a:p>
        </p:txBody>
      </p:sp>
      <p:sp>
        <p:nvSpPr>
          <p:cNvPr id="3" name="Content Placeholder 2">
            <a:extLst>
              <a:ext uri="{FF2B5EF4-FFF2-40B4-BE49-F238E27FC236}">
                <a16:creationId xmlns:a16="http://schemas.microsoft.com/office/drawing/2014/main" id="{BF9F5142-6374-4F50-B6FC-77FEC0149576}"/>
              </a:ext>
            </a:extLst>
          </p:cNvPr>
          <p:cNvSpPr>
            <a:spLocks noGrp="1"/>
          </p:cNvSpPr>
          <p:nvPr>
            <p:ph idx="1"/>
          </p:nvPr>
        </p:nvSpPr>
        <p:spPr>
          <a:xfrm>
            <a:off x="838200" y="1615418"/>
            <a:ext cx="10515600" cy="4351338"/>
          </a:xfrm>
        </p:spPr>
        <p:txBody>
          <a:bodyPr/>
          <a:lstStyle/>
          <a:p>
            <a:r>
              <a:rPr lang="en-US" dirty="0"/>
              <a:t>Remain within your allocation</a:t>
            </a:r>
          </a:p>
          <a:p>
            <a:r>
              <a:rPr lang="en-US" dirty="0"/>
              <a:t>Communicate with administrator and Ancillary Office (Mimi) regarding any possible overages. </a:t>
            </a:r>
          </a:p>
          <a:p>
            <a:r>
              <a:rPr lang="en-US" dirty="0"/>
              <a:t>Enter your hours on time.</a:t>
            </a:r>
          </a:p>
        </p:txBody>
      </p:sp>
    </p:spTree>
    <p:extLst>
      <p:ext uri="{BB962C8B-B14F-4D97-AF65-F5344CB8AC3E}">
        <p14:creationId xmlns:p14="http://schemas.microsoft.com/office/powerpoint/2010/main" val="347874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43C05-A135-4C9E-9B51-C512F2F92DD1}"/>
              </a:ext>
            </a:extLst>
          </p:cNvPr>
          <p:cNvSpPr>
            <a:spLocks noGrp="1"/>
          </p:cNvSpPr>
          <p:nvPr>
            <p:ph type="title"/>
          </p:nvPr>
        </p:nvSpPr>
        <p:spPr>
          <a:xfrm>
            <a:off x="838200" y="229659"/>
            <a:ext cx="10515600" cy="1325563"/>
          </a:xfrm>
        </p:spPr>
        <p:txBody>
          <a:bodyPr>
            <a:normAutofit/>
          </a:bodyPr>
          <a:lstStyle/>
          <a:p>
            <a:pPr algn="ctr"/>
            <a:r>
              <a:rPr lang="en-US" sz="6000" b="1" dirty="0"/>
              <a:t>Referral Bonuses</a:t>
            </a:r>
          </a:p>
        </p:txBody>
      </p:sp>
      <p:sp>
        <p:nvSpPr>
          <p:cNvPr id="3" name="TextBox 2">
            <a:extLst>
              <a:ext uri="{FF2B5EF4-FFF2-40B4-BE49-F238E27FC236}">
                <a16:creationId xmlns:a16="http://schemas.microsoft.com/office/drawing/2014/main" id="{39C7ED88-7473-4F37-81EF-9795AC759650}"/>
              </a:ext>
            </a:extLst>
          </p:cNvPr>
          <p:cNvSpPr txBox="1"/>
          <p:nvPr/>
        </p:nvSpPr>
        <p:spPr>
          <a:xfrm>
            <a:off x="1157464" y="1874728"/>
            <a:ext cx="9877072"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CES offers a bonus to CES Ancillary employees if we hire someone you refer. Referral bonuses range from $100 - $500, dependent upon the number of days per week the new staff member is allocated.</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If you know someone interested in working for CES let them know they can apply online at </a:t>
            </a:r>
            <a:r>
              <a:rPr lang="en-US" sz="2800" dirty="0">
                <a:hlinkClick r:id="rId3"/>
              </a:rPr>
              <a:t>www.CES.org</a:t>
            </a:r>
            <a:r>
              <a:rPr lang="en-US" sz="2800" dirty="0"/>
              <a:t>! </a:t>
            </a:r>
          </a:p>
        </p:txBody>
      </p:sp>
    </p:spTree>
    <p:extLst>
      <p:ext uri="{BB962C8B-B14F-4D97-AF65-F5344CB8AC3E}">
        <p14:creationId xmlns:p14="http://schemas.microsoft.com/office/powerpoint/2010/main" val="216734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56C4E-15C5-42B7-B144-B5F0B7F35E4D}"/>
              </a:ext>
            </a:extLst>
          </p:cNvPr>
          <p:cNvSpPr>
            <a:spLocks noGrp="1"/>
          </p:cNvSpPr>
          <p:nvPr>
            <p:ph type="title"/>
          </p:nvPr>
        </p:nvSpPr>
        <p:spPr>
          <a:xfrm>
            <a:off x="838200" y="242597"/>
            <a:ext cx="10515600" cy="1448092"/>
          </a:xfrm>
        </p:spPr>
        <p:txBody>
          <a:bodyPr>
            <a:normAutofit fontScale="90000"/>
          </a:bodyPr>
          <a:lstStyle/>
          <a:p>
            <a:pPr marL="342900" indent="-342900"/>
            <a:br>
              <a:rPr lang="en-US" sz="6700" b="1" dirty="0"/>
            </a:br>
            <a:r>
              <a:rPr lang="en-US" sz="6700" b="1" dirty="0"/>
              <a:t>Professional Liability Insurance</a:t>
            </a:r>
            <a:br>
              <a:rPr lang="en-US" sz="2800" b="1" dirty="0"/>
            </a:br>
            <a:r>
              <a:rPr lang="en-US" sz="2800" dirty="0"/>
              <a:t>POMS &amp; Associates</a:t>
            </a:r>
            <a:br>
              <a:rPr lang="en-US" sz="2800" dirty="0"/>
            </a:br>
            <a:endParaRPr lang="en-US" dirty="0"/>
          </a:p>
        </p:txBody>
      </p:sp>
      <p:pic>
        <p:nvPicPr>
          <p:cNvPr id="7" name="Content Placeholder 6">
            <a:extLst>
              <a:ext uri="{FF2B5EF4-FFF2-40B4-BE49-F238E27FC236}">
                <a16:creationId xmlns:a16="http://schemas.microsoft.com/office/drawing/2014/main" id="{8E941A6A-F44B-49F1-9591-7A540E740259}"/>
              </a:ext>
            </a:extLst>
          </p:cNvPr>
          <p:cNvPicPr>
            <a:picLocks noGrp="1" noChangeAspect="1"/>
          </p:cNvPicPr>
          <p:nvPr>
            <p:ph idx="1"/>
          </p:nvPr>
        </p:nvPicPr>
        <p:blipFill>
          <a:blip r:embed="rId3"/>
          <a:stretch>
            <a:fillRect/>
          </a:stretch>
        </p:blipFill>
        <p:spPr>
          <a:xfrm>
            <a:off x="4593021" y="1690689"/>
            <a:ext cx="3419675" cy="4435421"/>
          </a:xfrm>
        </p:spPr>
      </p:pic>
    </p:spTree>
    <p:extLst>
      <p:ext uri="{BB962C8B-B14F-4D97-AF65-F5344CB8AC3E}">
        <p14:creationId xmlns:p14="http://schemas.microsoft.com/office/powerpoint/2010/main" val="413593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523942"/>
            <a:ext cx="4876800" cy="905058"/>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Staff Information</a:t>
            </a:r>
          </a:p>
        </p:txBody>
      </p:sp>
      <p:sp>
        <p:nvSpPr>
          <p:cNvPr id="4" name="TextBox 3"/>
          <p:cNvSpPr txBox="1"/>
          <p:nvPr/>
        </p:nvSpPr>
        <p:spPr>
          <a:xfrm>
            <a:off x="4876800" y="1905875"/>
            <a:ext cx="7315200" cy="1754326"/>
          </a:xfrm>
          <a:prstGeom prst="rect">
            <a:avLst/>
          </a:prstGeom>
          <a:noFill/>
        </p:spPr>
        <p:txBody>
          <a:bodyPr wrap="square" rtlCol="0">
            <a:spAutoFit/>
          </a:bodyPr>
          <a:lstStyle/>
          <a:p>
            <a:pPr marL="685800" indent="-685800" algn="ctr">
              <a:buFont typeface="Wingdings" panose="05000000000000000000" pitchFamily="2" charset="2"/>
              <a:buChar char="v"/>
            </a:pPr>
            <a:r>
              <a:rPr lang="en-US" sz="5400" b="1" dirty="0"/>
              <a:t>Natasha Orona, </a:t>
            </a:r>
          </a:p>
          <a:p>
            <a:pPr algn="ctr"/>
            <a:r>
              <a:rPr lang="en-US" sz="5400" b="1" dirty="0"/>
              <a:t>Payroll Specialist</a:t>
            </a:r>
          </a:p>
        </p:txBody>
      </p:sp>
    </p:spTree>
    <p:extLst>
      <p:ext uri="{BB962C8B-B14F-4D97-AF65-F5344CB8AC3E}">
        <p14:creationId xmlns:p14="http://schemas.microsoft.com/office/powerpoint/2010/main" val="139969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56A68E-2FCB-4CE1-A173-20124DE8A159}"/>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3DD8612B-3E34-42D2-807E-28D1B4772CA5}"/>
              </a:ext>
            </a:extLst>
          </p:cNvPr>
          <p:cNvSpPr>
            <a:spLocks noGrp="1"/>
          </p:cNvSpPr>
          <p:nvPr>
            <p:ph type="body" sz="half" idx="2"/>
          </p:nvPr>
        </p:nvSpPr>
        <p:spPr>
          <a:xfrm>
            <a:off x="465930" y="502920"/>
            <a:ext cx="3932237" cy="5386540"/>
          </a:xfrm>
        </p:spPr>
        <p:txBody>
          <a:bodyPr>
            <a:normAutofit/>
          </a:bodyPr>
          <a:lstStyle/>
          <a:p>
            <a:pPr algn="ctr"/>
            <a:r>
              <a:rPr lang="en-US" sz="4400" kern="1200" dirty="0">
                <a:solidFill>
                  <a:schemeClr val="bg1">
                    <a:lumMod val="10000"/>
                  </a:schemeClr>
                </a:solidFill>
                <a:latin typeface="+mj-lt"/>
                <a:ea typeface="+mj-ea"/>
                <a:cs typeface="+mj-cs"/>
              </a:rPr>
              <a:t>Instructions on setting up your paperless pay:</a:t>
            </a:r>
          </a:p>
          <a:p>
            <a:pPr algn="ctr"/>
            <a:endParaRPr lang="en-US" sz="4400" dirty="0">
              <a:solidFill>
                <a:schemeClr val="bg1">
                  <a:lumMod val="10000"/>
                </a:schemeClr>
              </a:solidFill>
              <a:latin typeface="+mj-lt"/>
              <a:ea typeface="+mj-ea"/>
              <a:cs typeface="+mj-cs"/>
            </a:endParaRPr>
          </a:p>
          <a:p>
            <a:endParaRPr lang="en-US" sz="4400" kern="1200" dirty="0">
              <a:solidFill>
                <a:schemeClr val="bg1">
                  <a:lumMod val="10000"/>
                </a:schemeClr>
              </a:solidFill>
              <a:latin typeface="+mj-lt"/>
              <a:ea typeface="+mj-ea"/>
              <a:cs typeface="+mj-cs"/>
            </a:endParaRPr>
          </a:p>
          <a:p>
            <a:endParaRPr lang="en-US" dirty="0">
              <a:solidFill>
                <a:schemeClr val="bg1">
                  <a:lumMod val="10000"/>
                </a:schemeClr>
              </a:solidFill>
            </a:endParaRPr>
          </a:p>
          <a:p>
            <a:pPr algn="ctr"/>
            <a:r>
              <a:rPr lang="en-US" sz="3200" dirty="0">
                <a:solidFill>
                  <a:schemeClr val="bg1">
                    <a:lumMod val="10000"/>
                  </a:schemeClr>
                </a:solidFill>
              </a:rPr>
              <a:t>This is also in your folder.</a:t>
            </a:r>
          </a:p>
          <a:p>
            <a:endParaRPr lang="en-US" dirty="0"/>
          </a:p>
        </p:txBody>
      </p:sp>
      <p:pic>
        <p:nvPicPr>
          <p:cNvPr id="5" name="Picture 4" descr="A close up of text on a white background&#10;&#10;Description automatically generated">
            <a:extLst>
              <a:ext uri="{FF2B5EF4-FFF2-40B4-BE49-F238E27FC236}">
                <a16:creationId xmlns:a16="http://schemas.microsoft.com/office/drawing/2014/main" id="{C0E18DDA-2957-42C1-8AE7-B09E63E3BF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181" r="2793" b="14190"/>
          <a:stretch/>
        </p:blipFill>
        <p:spPr>
          <a:xfrm>
            <a:off x="5029200" y="115960"/>
            <a:ext cx="6326188" cy="6742039"/>
          </a:xfrm>
          <a:prstGeom prst="rect">
            <a:avLst/>
          </a:prstGeom>
        </p:spPr>
      </p:pic>
    </p:spTree>
    <p:extLst>
      <p:ext uri="{BB962C8B-B14F-4D97-AF65-F5344CB8AC3E}">
        <p14:creationId xmlns:p14="http://schemas.microsoft.com/office/powerpoint/2010/main" val="242744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E6EB-F1C3-4F66-B2F4-7C551930542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kern="1200" dirty="0">
                <a:latin typeface="+mj-lt"/>
                <a:ea typeface="+mj-ea"/>
                <a:cs typeface="+mj-cs"/>
              </a:rPr>
              <a:t>Online Pay Stubs</a:t>
            </a:r>
          </a:p>
        </p:txBody>
      </p:sp>
      <p:pic>
        <p:nvPicPr>
          <p:cNvPr id="4" name="Picture 3" descr="A screenshot of a cell phone&#10;&#10;Description automatically generated">
            <a:extLst>
              <a:ext uri="{FF2B5EF4-FFF2-40B4-BE49-F238E27FC236}">
                <a16:creationId xmlns:a16="http://schemas.microsoft.com/office/drawing/2014/main" id="{1989851E-B8C3-4BC1-B1E3-0A6DA09608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438400"/>
            <a:ext cx="5181600" cy="3439886"/>
          </a:xfrm>
          <a:prstGeom prst="rect">
            <a:avLst/>
          </a:prstGeom>
          <a:noFill/>
        </p:spPr>
      </p:pic>
      <p:sp>
        <p:nvSpPr>
          <p:cNvPr id="3" name="TextBox 2">
            <a:extLst>
              <a:ext uri="{FF2B5EF4-FFF2-40B4-BE49-F238E27FC236}">
                <a16:creationId xmlns:a16="http://schemas.microsoft.com/office/drawing/2014/main" id="{0C4EA620-02D8-4ACF-BE6A-41C7353F3202}"/>
              </a:ext>
            </a:extLst>
          </p:cNvPr>
          <p:cNvSpPr txBox="1"/>
          <p:nvPr/>
        </p:nvSpPr>
        <p:spPr>
          <a:xfrm>
            <a:off x="6172200" y="1825625"/>
            <a:ext cx="5181600" cy="4351338"/>
          </a:xfrm>
          <a:prstGeom prst="rect">
            <a:avLst/>
          </a:prstGeom>
          <a:solidFill>
            <a:schemeClr val="accent3">
              <a:lumMod val="60000"/>
              <a:lumOff val="40000"/>
              <a:alpha val="25000"/>
            </a:schemeClr>
          </a:solidFill>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2800" dirty="0"/>
              <a:t>Instructions on how to get your online paystub will be emailed to you. </a:t>
            </a:r>
          </a:p>
          <a:p>
            <a:pPr indent="-228600" defTabSz="914400">
              <a:lnSpc>
                <a:spcPct val="90000"/>
              </a:lnSpc>
              <a:spcAft>
                <a:spcPts val="600"/>
              </a:spcAft>
              <a:buClrTx/>
              <a:buFont typeface="Arial" panose="020B0604020202020204" pitchFamily="34" charset="0"/>
              <a:buChar char="•"/>
            </a:pPr>
            <a:r>
              <a:rPr lang="en-US" sz="2800" dirty="0"/>
              <a:t>You will NOT be able to log in and create your account until your first direct deposit paycheck.</a:t>
            </a:r>
          </a:p>
          <a:p>
            <a:pPr indent="-228600" defTabSz="914400">
              <a:lnSpc>
                <a:spcPct val="90000"/>
              </a:lnSpc>
              <a:spcAft>
                <a:spcPts val="600"/>
              </a:spcAft>
              <a:buClrTx/>
              <a:buFont typeface="Arial" panose="020B0604020202020204" pitchFamily="34" charset="0"/>
              <a:buChar char="•"/>
            </a:pPr>
            <a:r>
              <a:rPr lang="en-US" sz="2800" dirty="0"/>
              <a:t>These will stay online for as long as you work for CES. </a:t>
            </a:r>
          </a:p>
          <a:p>
            <a:pPr indent="-228600" defTabSz="914400">
              <a:lnSpc>
                <a:spcPct val="90000"/>
              </a:lnSpc>
              <a:spcAft>
                <a:spcPts val="600"/>
              </a:spcAft>
              <a:buClrTx/>
              <a:buFont typeface="Arial" panose="020B0604020202020204" pitchFamily="34" charset="0"/>
              <a:buChar char="•"/>
            </a:pPr>
            <a:r>
              <a:rPr lang="en-US" sz="2800" dirty="0"/>
              <a:t>https://my-estub.com</a:t>
            </a:r>
          </a:p>
          <a:p>
            <a:pPr lvl="1" indent="-228600" defTabSz="914400">
              <a:lnSpc>
                <a:spcPct val="90000"/>
              </a:lnSpc>
              <a:spcAft>
                <a:spcPts val="6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354943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1862902" y="4428140"/>
            <a:ext cx="2895600" cy="746358"/>
          </a:xfrm>
          <a:prstGeom prst="rect">
            <a:avLst/>
          </a:prstGeom>
          <a:noFill/>
          <a:ln w="9525">
            <a:noFill/>
            <a:miter lim="800000"/>
            <a:headEnd/>
            <a:tailEnd/>
          </a:ln>
        </p:spPr>
        <p:txBody>
          <a:bodyPr>
            <a:spAutoFit/>
          </a:bodyPr>
          <a:lstStyle/>
          <a:p>
            <a:pPr>
              <a:spcBef>
                <a:spcPct val="50000"/>
              </a:spcBef>
            </a:pPr>
            <a:r>
              <a:rPr lang="en-US" sz="1700" b="1">
                <a:solidFill>
                  <a:srgbClr val="FF0000"/>
                </a:solidFill>
              </a:rPr>
              <a:t>Payroll deductions</a:t>
            </a:r>
          </a:p>
          <a:p>
            <a:pPr>
              <a:spcBef>
                <a:spcPct val="50000"/>
              </a:spcBef>
            </a:pPr>
            <a:r>
              <a:rPr lang="en-US" sz="1700" b="1">
                <a:solidFill>
                  <a:srgbClr val="FF0000"/>
                </a:solidFill>
              </a:rPr>
              <a:t>Codes </a:t>
            </a:r>
          </a:p>
        </p:txBody>
      </p:sp>
      <p:sp>
        <p:nvSpPr>
          <p:cNvPr id="4" name="Text Box 7"/>
          <p:cNvSpPr txBox="1">
            <a:spLocks noChangeArrowheads="1"/>
          </p:cNvSpPr>
          <p:nvPr/>
        </p:nvSpPr>
        <p:spPr bwMode="auto">
          <a:xfrm>
            <a:off x="1436536" y="730598"/>
            <a:ext cx="2438400" cy="369332"/>
          </a:xfrm>
          <a:prstGeom prst="rect">
            <a:avLst/>
          </a:prstGeom>
          <a:noFill/>
          <a:ln w="9525">
            <a:noFill/>
            <a:miter lim="800000"/>
            <a:headEnd/>
            <a:tailEnd/>
          </a:ln>
        </p:spPr>
        <p:txBody>
          <a:bodyPr>
            <a:spAutoFit/>
          </a:bodyPr>
          <a:lstStyle/>
          <a:p>
            <a:pPr>
              <a:spcBef>
                <a:spcPct val="50000"/>
              </a:spcBef>
            </a:pPr>
            <a:r>
              <a:rPr lang="en-US" b="1">
                <a:solidFill>
                  <a:srgbClr val="FF0000"/>
                </a:solidFill>
              </a:rPr>
              <a:t>Pay Section/Codes </a:t>
            </a:r>
          </a:p>
        </p:txBody>
      </p:sp>
      <p:sp>
        <p:nvSpPr>
          <p:cNvPr id="5" name="Text Box 7"/>
          <p:cNvSpPr txBox="1">
            <a:spLocks noChangeArrowheads="1"/>
          </p:cNvSpPr>
          <p:nvPr/>
        </p:nvSpPr>
        <p:spPr bwMode="auto">
          <a:xfrm>
            <a:off x="9069799" y="904316"/>
            <a:ext cx="838200" cy="369332"/>
          </a:xfrm>
          <a:prstGeom prst="rect">
            <a:avLst/>
          </a:prstGeom>
          <a:noFill/>
          <a:ln w="9525">
            <a:noFill/>
            <a:miter lim="800000"/>
            <a:headEnd/>
            <a:tailEnd/>
          </a:ln>
        </p:spPr>
        <p:txBody>
          <a:bodyPr wrap="square">
            <a:spAutoFit/>
          </a:bodyPr>
          <a:lstStyle/>
          <a:p>
            <a:pPr>
              <a:spcBef>
                <a:spcPct val="50000"/>
              </a:spcBef>
            </a:pPr>
            <a:r>
              <a:rPr lang="en-US" b="1">
                <a:solidFill>
                  <a:srgbClr val="FF0000"/>
                </a:solidFill>
              </a:rPr>
              <a:t>Taxes </a:t>
            </a:r>
            <a:endParaRPr lang="en-US" sz="1600" b="1">
              <a:solidFill>
                <a:srgbClr val="FF0000"/>
              </a:solidFill>
            </a:endParaRPr>
          </a:p>
        </p:txBody>
      </p:sp>
      <p:sp>
        <p:nvSpPr>
          <p:cNvPr id="6" name="Text Box 7"/>
          <p:cNvSpPr txBox="1">
            <a:spLocks noChangeArrowheads="1"/>
          </p:cNvSpPr>
          <p:nvPr/>
        </p:nvSpPr>
        <p:spPr bwMode="auto">
          <a:xfrm>
            <a:off x="9069799" y="4503377"/>
            <a:ext cx="1600200" cy="369332"/>
          </a:xfrm>
          <a:prstGeom prst="rect">
            <a:avLst/>
          </a:prstGeom>
          <a:noFill/>
          <a:ln w="9525">
            <a:noFill/>
            <a:miter lim="800000"/>
            <a:headEnd/>
            <a:tailEnd/>
          </a:ln>
        </p:spPr>
        <p:txBody>
          <a:bodyPr>
            <a:spAutoFit/>
          </a:bodyPr>
          <a:lstStyle/>
          <a:p>
            <a:pPr>
              <a:spcBef>
                <a:spcPct val="50000"/>
              </a:spcBef>
            </a:pPr>
            <a:r>
              <a:rPr lang="en-US" b="1">
                <a:solidFill>
                  <a:srgbClr val="FF0000"/>
                </a:solidFill>
              </a:rPr>
              <a:t>Net wages </a:t>
            </a:r>
          </a:p>
        </p:txBody>
      </p:sp>
      <p:sp>
        <p:nvSpPr>
          <p:cNvPr id="7" name="Line 8"/>
          <p:cNvSpPr>
            <a:spLocks noChangeShapeType="1"/>
          </p:cNvSpPr>
          <p:nvPr/>
        </p:nvSpPr>
        <p:spPr bwMode="auto">
          <a:xfrm flipV="1">
            <a:off x="2546620" y="3671667"/>
            <a:ext cx="1011450" cy="607255"/>
          </a:xfrm>
          <a:prstGeom prst="line">
            <a:avLst/>
          </a:prstGeom>
          <a:noFill/>
          <a:ln w="9525">
            <a:solidFill>
              <a:srgbClr val="FF0000"/>
            </a:solidFill>
            <a:round/>
            <a:headEnd/>
            <a:tailEnd type="triangle" w="med" len="med"/>
          </a:ln>
        </p:spPr>
        <p:txBody>
          <a:bodyPr/>
          <a:lstStyle/>
          <a:p>
            <a:endParaRPr lang="en-US"/>
          </a:p>
        </p:txBody>
      </p:sp>
      <p:sp>
        <p:nvSpPr>
          <p:cNvPr id="8" name="Line 8"/>
          <p:cNvSpPr>
            <a:spLocks noChangeShapeType="1"/>
          </p:cNvSpPr>
          <p:nvPr/>
        </p:nvSpPr>
        <p:spPr bwMode="auto">
          <a:xfrm>
            <a:off x="2703101" y="1152794"/>
            <a:ext cx="838200" cy="304800"/>
          </a:xfrm>
          <a:prstGeom prst="line">
            <a:avLst/>
          </a:prstGeom>
          <a:noFill/>
          <a:ln w="9525">
            <a:solidFill>
              <a:srgbClr val="FF0000"/>
            </a:solidFill>
            <a:round/>
            <a:headEnd/>
            <a:tailEnd type="triangle" w="med" len="med"/>
          </a:ln>
        </p:spPr>
        <p:txBody>
          <a:bodyPr/>
          <a:lstStyle/>
          <a:p>
            <a:endParaRPr lang="en-US"/>
          </a:p>
        </p:txBody>
      </p:sp>
      <p:sp>
        <p:nvSpPr>
          <p:cNvPr id="9" name="Line 8"/>
          <p:cNvSpPr>
            <a:spLocks noChangeShapeType="1"/>
          </p:cNvSpPr>
          <p:nvPr/>
        </p:nvSpPr>
        <p:spPr bwMode="auto">
          <a:xfrm flipH="1">
            <a:off x="8774618" y="1279857"/>
            <a:ext cx="762000" cy="195470"/>
          </a:xfrm>
          <a:prstGeom prst="line">
            <a:avLst/>
          </a:prstGeom>
          <a:noFill/>
          <a:ln w="9525">
            <a:solidFill>
              <a:srgbClr val="FF0000"/>
            </a:solidFill>
            <a:round/>
            <a:headEnd/>
            <a:tailEnd type="triangle" w="med" len="med"/>
          </a:ln>
        </p:spPr>
        <p:txBody>
          <a:bodyPr/>
          <a:lstStyle/>
          <a:p>
            <a:endParaRPr lang="en-US"/>
          </a:p>
        </p:txBody>
      </p:sp>
      <p:sp>
        <p:nvSpPr>
          <p:cNvPr id="10" name="Line 8"/>
          <p:cNvSpPr>
            <a:spLocks noChangeShapeType="1"/>
          </p:cNvSpPr>
          <p:nvPr/>
        </p:nvSpPr>
        <p:spPr bwMode="auto">
          <a:xfrm flipH="1">
            <a:off x="8923031" y="4912500"/>
            <a:ext cx="293536" cy="122293"/>
          </a:xfrm>
          <a:prstGeom prst="line">
            <a:avLst/>
          </a:prstGeom>
          <a:noFill/>
          <a:ln w="9525">
            <a:solidFill>
              <a:srgbClr val="FF0000"/>
            </a:solidFill>
            <a:round/>
            <a:headEnd/>
            <a:tailEnd type="triangle" w="med" len="med"/>
          </a:ln>
        </p:spPr>
        <p:txBody>
          <a:bodyPr/>
          <a:lstStyle/>
          <a:p>
            <a:endParaRPr lang="en-US"/>
          </a:p>
        </p:txBody>
      </p:sp>
      <p:sp>
        <p:nvSpPr>
          <p:cNvPr id="11" name="Line 8"/>
          <p:cNvSpPr>
            <a:spLocks noChangeShapeType="1"/>
          </p:cNvSpPr>
          <p:nvPr/>
        </p:nvSpPr>
        <p:spPr bwMode="auto">
          <a:xfrm flipH="1" flipV="1">
            <a:off x="8856108" y="4094255"/>
            <a:ext cx="427382" cy="369332"/>
          </a:xfrm>
          <a:prstGeom prst="line">
            <a:avLst/>
          </a:prstGeom>
          <a:noFill/>
          <a:ln w="9525">
            <a:solidFill>
              <a:srgbClr val="FF0000"/>
            </a:solidFill>
            <a:round/>
            <a:headEnd/>
            <a:tailEnd type="triangle" w="med" len="med"/>
          </a:ln>
        </p:spPr>
        <p:txBody>
          <a:bodyPr/>
          <a:lstStyle/>
          <a:p>
            <a:endParaRPr lang="en-US"/>
          </a:p>
        </p:txBody>
      </p:sp>
      <p:pic>
        <p:nvPicPr>
          <p:cNvPr id="8194" name="Picture 3">
            <a:extLst>
              <a:ext uri="{FF2B5EF4-FFF2-40B4-BE49-F238E27FC236}">
                <a16:creationId xmlns:a16="http://schemas.microsoft.com/office/drawing/2014/main" id="{3B8DABAA-6247-4143-8F7E-F41311541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8071" y="414746"/>
            <a:ext cx="5178094" cy="602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736BB1-07CA-4234-B34D-C3F0C89B4CDA}"/>
              </a:ext>
            </a:extLst>
          </p:cNvPr>
          <p:cNvSpPr txBox="1"/>
          <p:nvPr/>
        </p:nvSpPr>
        <p:spPr>
          <a:xfrm>
            <a:off x="533401" y="643562"/>
            <a:ext cx="4257816" cy="4962524"/>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200" dirty="0">
                <a:solidFill>
                  <a:schemeClr val="bg1">
                    <a:lumMod val="10000"/>
                  </a:schemeClr>
                </a:solidFill>
                <a:latin typeface="+mj-lt"/>
                <a:ea typeface="+mj-ea"/>
                <a:cs typeface="+mj-cs"/>
              </a:rPr>
              <a:t>Deduction codes you may see on your paystub and what they mean:</a:t>
            </a:r>
          </a:p>
        </p:txBody>
      </p:sp>
      <p:sp>
        <p:nvSpPr>
          <p:cNvPr id="8" name="TextBox 7">
            <a:extLst>
              <a:ext uri="{FF2B5EF4-FFF2-40B4-BE49-F238E27FC236}">
                <a16:creationId xmlns:a16="http://schemas.microsoft.com/office/drawing/2014/main" id="{753EDC46-4657-4F6C-98EC-EA827891C14B}"/>
              </a:ext>
            </a:extLst>
          </p:cNvPr>
          <p:cNvSpPr txBox="1"/>
          <p:nvPr/>
        </p:nvSpPr>
        <p:spPr>
          <a:xfrm>
            <a:off x="416063" y="5845106"/>
            <a:ext cx="4492492" cy="369332"/>
          </a:xfrm>
          <a:prstGeom prst="rect">
            <a:avLst/>
          </a:prstGeom>
          <a:noFill/>
        </p:spPr>
        <p:txBody>
          <a:bodyPr wrap="square" rtlCol="0">
            <a:spAutoFit/>
          </a:bodyPr>
          <a:lstStyle/>
          <a:p>
            <a:pPr algn="ctr"/>
            <a:r>
              <a:rPr lang="en-US" dirty="0">
                <a:solidFill>
                  <a:schemeClr val="bg1">
                    <a:lumMod val="10000"/>
                  </a:schemeClr>
                </a:solidFill>
              </a:rPr>
              <a:t>This is also in your folder.</a:t>
            </a:r>
          </a:p>
        </p:txBody>
      </p:sp>
      <p:pic>
        <p:nvPicPr>
          <p:cNvPr id="7" name="Picture 6">
            <a:extLst>
              <a:ext uri="{FF2B5EF4-FFF2-40B4-BE49-F238E27FC236}">
                <a16:creationId xmlns:a16="http://schemas.microsoft.com/office/drawing/2014/main" id="{6379FE3D-6A54-44C2-BABF-4625640BC864}"/>
              </a:ext>
            </a:extLst>
          </p:cNvPr>
          <p:cNvPicPr>
            <a:picLocks noChangeAspect="1"/>
          </p:cNvPicPr>
          <p:nvPr/>
        </p:nvPicPr>
        <p:blipFill>
          <a:blip r:embed="rId3"/>
          <a:stretch>
            <a:fillRect/>
          </a:stretch>
        </p:blipFill>
        <p:spPr>
          <a:xfrm>
            <a:off x="5260569" y="229384"/>
            <a:ext cx="5154769" cy="6419894"/>
          </a:xfrm>
          <a:prstGeom prst="rect">
            <a:avLst/>
          </a:prstGeom>
        </p:spPr>
      </p:pic>
    </p:spTree>
    <p:extLst>
      <p:ext uri="{BB962C8B-B14F-4D97-AF65-F5344CB8AC3E}">
        <p14:creationId xmlns:p14="http://schemas.microsoft.com/office/powerpoint/2010/main" val="313590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0B7C1-2CFE-4158-9A9E-679509D3C742}"/>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a:latin typeface="+mj-lt"/>
                <a:ea typeface="+mj-ea"/>
                <a:cs typeface="+mj-cs"/>
              </a:rPr>
              <a:t>W-2 Info</a:t>
            </a:r>
          </a:p>
        </p:txBody>
      </p:sp>
      <p:sp>
        <p:nvSpPr>
          <p:cNvPr id="9" name="Text Placeholder 2">
            <a:extLst>
              <a:ext uri="{FF2B5EF4-FFF2-40B4-BE49-F238E27FC236}">
                <a16:creationId xmlns:a16="http://schemas.microsoft.com/office/drawing/2014/main" id="{82A906BD-A069-4E2A-A32A-977CBCE71AE6}"/>
              </a:ext>
            </a:extLst>
          </p:cNvPr>
          <p:cNvSpPr>
            <a:spLocks noGrp="1"/>
          </p:cNvSpPr>
          <p:nvPr>
            <p:ph type="body" idx="1"/>
          </p:nvPr>
        </p:nvSpPr>
        <p:spPr>
          <a:xfrm>
            <a:off x="839788" y="1798320"/>
            <a:ext cx="5157787" cy="1630679"/>
          </a:xfrm>
        </p:spPr>
        <p:txBody>
          <a:bodyPr>
            <a:normAutofit fontScale="92500" lnSpcReduction="20000"/>
          </a:bodyPr>
          <a:lstStyle/>
          <a:p>
            <a:r>
              <a:rPr lang="en-US" sz="2100" dirty="0">
                <a:solidFill>
                  <a:schemeClr val="bg1">
                    <a:lumMod val="10000"/>
                  </a:schemeClr>
                </a:solidFill>
              </a:rPr>
              <a:t>Consent for electronic W-2 form:</a:t>
            </a:r>
          </a:p>
          <a:p>
            <a:pPr marL="285750" indent="-285750">
              <a:buFont typeface="Arial" panose="020B0604020202020204" pitchFamily="34" charset="0"/>
              <a:buChar char="•"/>
            </a:pPr>
            <a:r>
              <a:rPr lang="en-US" sz="2100" dirty="0">
                <a:solidFill>
                  <a:schemeClr val="bg1">
                    <a:lumMod val="10000"/>
                  </a:schemeClr>
                </a:solidFill>
              </a:rPr>
              <a:t>Provide consent for electronic W-2 to be available electronically </a:t>
            </a:r>
          </a:p>
          <a:p>
            <a:pPr marL="285750" indent="-285750">
              <a:buFont typeface="Arial" panose="020B0604020202020204" pitchFamily="34" charset="0"/>
              <a:buChar char="•"/>
            </a:pPr>
            <a:r>
              <a:rPr lang="en-US" sz="2100" dirty="0">
                <a:solidFill>
                  <a:schemeClr val="bg1">
                    <a:lumMod val="10000"/>
                  </a:schemeClr>
                </a:solidFill>
              </a:rPr>
              <a:t>For further information or assistance, please contact Natasha at </a:t>
            </a:r>
            <a:r>
              <a:rPr lang="en-US" sz="2100" dirty="0">
                <a:solidFill>
                  <a:schemeClr val="bg1">
                    <a:lumMod val="10000"/>
                  </a:schemeClr>
                </a:solidFill>
                <a:hlinkClick r:id="rId3">
                  <a:extLst>
                    <a:ext uri="{A12FA001-AC4F-418D-AE19-62706E023703}">
                      <ahyp:hlinkClr xmlns:ahyp="http://schemas.microsoft.com/office/drawing/2018/hyperlinkcolor" val="tx"/>
                    </a:ext>
                  </a:extLst>
                </a:hlinkClick>
              </a:rPr>
              <a:t>natasha@ces.org</a:t>
            </a:r>
            <a:endParaRPr lang="en-US" sz="2100" dirty="0">
              <a:solidFill>
                <a:schemeClr val="bg1">
                  <a:lumMod val="10000"/>
                </a:schemeClr>
              </a:solidFill>
            </a:endParaRPr>
          </a:p>
        </p:txBody>
      </p:sp>
      <p:pic>
        <p:nvPicPr>
          <p:cNvPr id="4" name="Picture 3" descr="Text&#10;&#10;Description automatically generated">
            <a:extLst>
              <a:ext uri="{FF2B5EF4-FFF2-40B4-BE49-F238E27FC236}">
                <a16:creationId xmlns:a16="http://schemas.microsoft.com/office/drawing/2014/main" id="{6AA409DF-EA47-4895-AF0D-756B7D77F9F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94727" y="3685149"/>
            <a:ext cx="5502848" cy="2956244"/>
          </a:xfrm>
          <a:prstGeom prst="rect">
            <a:avLst/>
          </a:prstGeom>
          <a:noFill/>
        </p:spPr>
      </p:pic>
      <p:sp>
        <p:nvSpPr>
          <p:cNvPr id="3" name="TextBox 2">
            <a:extLst>
              <a:ext uri="{FF2B5EF4-FFF2-40B4-BE49-F238E27FC236}">
                <a16:creationId xmlns:a16="http://schemas.microsoft.com/office/drawing/2014/main" id="{E2738041-6021-4762-96C5-A53E339A464B}"/>
              </a:ext>
            </a:extLst>
          </p:cNvPr>
          <p:cNvSpPr txBox="1"/>
          <p:nvPr/>
        </p:nvSpPr>
        <p:spPr>
          <a:xfrm>
            <a:off x="6172200" y="1681163"/>
            <a:ext cx="5183188" cy="823912"/>
          </a:xfrm>
          <a:prstGeom prst="rect">
            <a:avLst/>
          </a:prstGeom>
        </p:spPr>
        <p:txBody>
          <a:bodyPr vert="horz" lIns="91440" tIns="45720" rIns="91440" bIns="45720" rtlCol="0" anchor="b">
            <a:normAutofit/>
          </a:bodyPr>
          <a:lstStyle/>
          <a:p>
            <a:pPr defTabSz="914400">
              <a:lnSpc>
                <a:spcPct val="90000"/>
              </a:lnSpc>
              <a:spcBef>
                <a:spcPts val="1000"/>
              </a:spcBef>
            </a:pPr>
            <a:endParaRPr lang="en-US" sz="1000" b="1" kern="1200" dirty="0">
              <a:latin typeface="+mn-lt"/>
              <a:ea typeface="+mn-ea"/>
              <a:cs typeface="+mn-cs"/>
            </a:endParaRPr>
          </a:p>
        </p:txBody>
      </p:sp>
      <p:pic>
        <p:nvPicPr>
          <p:cNvPr id="7" name="Content Placeholder 5" descr="Graphical user interface, text, application, email&#10;&#10;Description automatically generated">
            <a:extLst>
              <a:ext uri="{FF2B5EF4-FFF2-40B4-BE49-F238E27FC236}">
                <a16:creationId xmlns:a16="http://schemas.microsoft.com/office/drawing/2014/main" id="{0884B484-86BC-40A4-8A03-C47A663E1384}"/>
              </a:ext>
            </a:extLst>
          </p:cNvPr>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6316927" y="1681162"/>
            <a:ext cx="5013059" cy="4960231"/>
          </a:xfrm>
        </p:spPr>
      </p:pic>
    </p:spTree>
    <p:extLst>
      <p:ext uri="{BB962C8B-B14F-4D97-AF65-F5344CB8AC3E}">
        <p14:creationId xmlns:p14="http://schemas.microsoft.com/office/powerpoint/2010/main" val="248193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484580"/>
            <a:ext cx="4876800" cy="1888840"/>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Ancillary General Information</a:t>
            </a:r>
          </a:p>
        </p:txBody>
      </p:sp>
      <p:sp>
        <p:nvSpPr>
          <p:cNvPr id="4" name="TextBox 3"/>
          <p:cNvSpPr txBox="1"/>
          <p:nvPr/>
        </p:nvSpPr>
        <p:spPr>
          <a:xfrm>
            <a:off x="4876800" y="1905875"/>
            <a:ext cx="7315200" cy="2400657"/>
          </a:xfrm>
          <a:prstGeom prst="rect">
            <a:avLst/>
          </a:prstGeom>
          <a:noFill/>
        </p:spPr>
        <p:txBody>
          <a:bodyPr wrap="square" rtlCol="0">
            <a:spAutoFit/>
          </a:bodyPr>
          <a:lstStyle/>
          <a:p>
            <a:pPr marL="685800" indent="-685800" algn="ctr">
              <a:buFont typeface="Wingdings" panose="05000000000000000000" pitchFamily="2" charset="2"/>
              <a:buChar char="v"/>
            </a:pPr>
            <a:r>
              <a:rPr lang="en-US" sz="5400" b="1" dirty="0"/>
              <a:t>Lisa Chacon-Kedge</a:t>
            </a:r>
          </a:p>
          <a:p>
            <a:pPr algn="ctr"/>
            <a:r>
              <a:rPr lang="en-US" sz="4800" dirty="0"/>
              <a:t>  Director of </a:t>
            </a:r>
          </a:p>
          <a:p>
            <a:pPr algn="ctr"/>
            <a:r>
              <a:rPr lang="en-US" sz="4800" dirty="0"/>
              <a:t>Ancillary Services</a:t>
            </a:r>
          </a:p>
        </p:txBody>
      </p:sp>
    </p:spTree>
    <p:extLst>
      <p:ext uri="{BB962C8B-B14F-4D97-AF65-F5344CB8AC3E}">
        <p14:creationId xmlns:p14="http://schemas.microsoft.com/office/powerpoint/2010/main" val="30379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6089"/>
            <a:ext cx="10058402" cy="1219200"/>
          </a:xfrm>
        </p:spPr>
        <p:txBody>
          <a:bodyPr>
            <a:normAutofit/>
          </a:bodyPr>
          <a:lstStyle/>
          <a:p>
            <a:r>
              <a:rPr lang="en-US" sz="6600" b="1" dirty="0"/>
              <a:t>You should have received:</a:t>
            </a:r>
          </a:p>
        </p:txBody>
      </p:sp>
      <p:sp>
        <p:nvSpPr>
          <p:cNvPr id="6" name="Content Placeholder 2">
            <a:extLst>
              <a:ext uri="{FF2B5EF4-FFF2-40B4-BE49-F238E27FC236}">
                <a16:creationId xmlns:a16="http://schemas.microsoft.com/office/drawing/2014/main" id="{53A4D043-39D1-427A-A925-90F8403F5F98}"/>
              </a:ext>
            </a:extLst>
          </p:cNvPr>
          <p:cNvSpPr txBox="1">
            <a:spLocks/>
          </p:cNvSpPr>
          <p:nvPr/>
        </p:nvSpPr>
        <p:spPr>
          <a:xfrm>
            <a:off x="1066802" y="1612211"/>
            <a:ext cx="10058400" cy="38156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Copy of CES Contract—please return contracts to Teri via Adobe Sign and return</a:t>
            </a:r>
          </a:p>
          <a:p>
            <a:r>
              <a:rPr lang="en-US" sz="3200" dirty="0"/>
              <a:t>Allocations are available in portal and copy is available for you at the registration desk if needed</a:t>
            </a:r>
          </a:p>
          <a:p>
            <a:r>
              <a:rPr lang="en-US" sz="3200" dirty="0">
                <a:sym typeface="Wingdings" panose="05000000000000000000" pitchFamily="2" charset="2"/>
              </a:rPr>
              <a:t>School calendars—link to school calendar and start dates sent via email. Also available in hard copy if needed.</a:t>
            </a:r>
          </a:p>
        </p:txBody>
      </p:sp>
    </p:spTree>
    <p:extLst>
      <p:ext uri="{BB962C8B-B14F-4D97-AF65-F5344CB8AC3E}">
        <p14:creationId xmlns:p14="http://schemas.microsoft.com/office/powerpoint/2010/main" val="175322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432" y="0"/>
            <a:ext cx="10058402" cy="1219200"/>
          </a:xfrm>
        </p:spPr>
        <p:txBody>
          <a:bodyPr>
            <a:normAutofit/>
          </a:bodyPr>
          <a:lstStyle/>
          <a:p>
            <a:r>
              <a:rPr lang="en-US" sz="5400" b="1" dirty="0"/>
              <a:t>Other Ancillary Requests</a:t>
            </a:r>
          </a:p>
        </p:txBody>
      </p:sp>
      <p:sp>
        <p:nvSpPr>
          <p:cNvPr id="5" name="Content Placeholder 2">
            <a:extLst>
              <a:ext uri="{FF2B5EF4-FFF2-40B4-BE49-F238E27FC236}">
                <a16:creationId xmlns:a16="http://schemas.microsoft.com/office/drawing/2014/main" id="{EBF19F50-760A-40E8-87EF-1FF271CA97D5}"/>
              </a:ext>
            </a:extLst>
          </p:cNvPr>
          <p:cNvSpPr txBox="1">
            <a:spLocks/>
          </p:cNvSpPr>
          <p:nvPr/>
        </p:nvSpPr>
        <p:spPr>
          <a:xfrm>
            <a:off x="830027" y="1353795"/>
            <a:ext cx="10531946" cy="479927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800" dirty="0"/>
              <a:t>Please check your CES email regularly and use CES emails for all correspondence with Ancillary Office staff. </a:t>
            </a:r>
            <a:r>
              <a:rPr lang="en-US" dirty="0"/>
              <a:t>All outgoing correspondence (mass emails) will go out to your CES email. </a:t>
            </a:r>
          </a:p>
          <a:p>
            <a:pPr>
              <a:lnSpc>
                <a:spcPct val="100000"/>
              </a:lnSpc>
            </a:pPr>
            <a:endParaRPr lang="en-US" dirty="0">
              <a:sym typeface="Wingdings" panose="05000000000000000000" pitchFamily="2" charset="2"/>
            </a:endParaRPr>
          </a:p>
          <a:p>
            <a:pPr>
              <a:lnSpc>
                <a:spcPct val="100000"/>
              </a:lnSpc>
            </a:pPr>
            <a:r>
              <a:rPr lang="en-US" dirty="0">
                <a:sym typeface="Wingdings" panose="05000000000000000000" pitchFamily="2" charset="2"/>
              </a:rPr>
              <a:t>Time due in the portal</a:t>
            </a:r>
          </a:p>
          <a:p>
            <a:pPr lvl="1">
              <a:lnSpc>
                <a:spcPct val="100000"/>
              </a:lnSpc>
            </a:pPr>
            <a:r>
              <a:rPr lang="en-US" dirty="0"/>
              <a:t>1</a:t>
            </a:r>
            <a:r>
              <a:rPr lang="en-US" baseline="30000" dirty="0"/>
              <a:t>st</a:t>
            </a:r>
            <a:r>
              <a:rPr lang="en-US" dirty="0"/>
              <a:t> – 15</a:t>
            </a:r>
            <a:r>
              <a:rPr lang="en-US" baseline="30000" dirty="0"/>
              <a:t>th</a:t>
            </a:r>
            <a:r>
              <a:rPr lang="en-US" dirty="0"/>
              <a:t> due on the </a:t>
            </a:r>
            <a:r>
              <a:rPr lang="en-US" b="1" u="sng" dirty="0"/>
              <a:t>15</a:t>
            </a:r>
            <a:r>
              <a:rPr lang="en-US" b="1" u="sng" baseline="30000" dirty="0"/>
              <a:t>th</a:t>
            </a:r>
            <a:r>
              <a:rPr lang="en-US" dirty="0"/>
              <a:t> of the month at 11:59 PM</a:t>
            </a:r>
          </a:p>
          <a:p>
            <a:pPr lvl="1">
              <a:lnSpc>
                <a:spcPct val="100000"/>
              </a:lnSpc>
            </a:pPr>
            <a:r>
              <a:rPr lang="en-US" dirty="0"/>
              <a:t>16</a:t>
            </a:r>
            <a:r>
              <a:rPr lang="en-US" baseline="30000" dirty="0"/>
              <a:t>th</a:t>
            </a:r>
            <a:r>
              <a:rPr lang="en-US" dirty="0"/>
              <a:t> – 31</a:t>
            </a:r>
            <a:r>
              <a:rPr lang="en-US" baseline="30000" dirty="0"/>
              <a:t>st</a:t>
            </a:r>
            <a:r>
              <a:rPr lang="en-US" dirty="0"/>
              <a:t> due on the </a:t>
            </a:r>
            <a:r>
              <a:rPr lang="en-US" b="1" u="sng" dirty="0"/>
              <a:t>last day </a:t>
            </a:r>
            <a:r>
              <a:rPr lang="en-US" dirty="0"/>
              <a:t>of the month at 11:59 PM</a:t>
            </a:r>
          </a:p>
          <a:p>
            <a:pPr marL="457200" lvl="1" indent="0">
              <a:lnSpc>
                <a:spcPct val="100000"/>
              </a:lnSpc>
              <a:buNone/>
            </a:pPr>
            <a:endParaRPr lang="en-US" dirty="0"/>
          </a:p>
          <a:p>
            <a:pPr marL="457200" lvl="1" indent="0">
              <a:lnSpc>
                <a:spcPct val="100000"/>
              </a:lnSpc>
              <a:buNone/>
            </a:pPr>
            <a:r>
              <a:rPr lang="en-US" b="1" dirty="0"/>
              <a:t>Note:</a:t>
            </a:r>
            <a:r>
              <a:rPr lang="en-US" dirty="0"/>
              <a:t> Late entries may potentially lead to late payment for services.</a:t>
            </a:r>
          </a:p>
          <a:p>
            <a:pPr marL="457200" lvl="1" indent="0">
              <a:lnSpc>
                <a:spcPct val="100000"/>
              </a:lnSpc>
              <a:buNone/>
            </a:pPr>
            <a:r>
              <a:rPr lang="en-US" b="1" dirty="0"/>
              <a:t>Note</a:t>
            </a:r>
            <a:r>
              <a:rPr lang="en-US" dirty="0"/>
              <a:t>: Late entries appear on subsequent invoices to districts and raise questions about fees. </a:t>
            </a:r>
          </a:p>
          <a:p>
            <a:pPr marL="457200" lvl="1" indent="0">
              <a:lnSpc>
                <a:spcPct val="100000"/>
              </a:lnSpc>
              <a:buNone/>
            </a:pPr>
            <a:endParaRPr lang="en-US" dirty="0"/>
          </a:p>
          <a:p>
            <a:pPr marL="457200" lvl="1" indent="0">
              <a:lnSpc>
                <a:spcPct val="100000"/>
              </a:lnSpc>
              <a:buNone/>
            </a:pPr>
            <a:r>
              <a:rPr lang="en-US" dirty="0"/>
              <a:t> </a:t>
            </a:r>
          </a:p>
          <a:p>
            <a:pPr marL="457200" lvl="1" indent="0">
              <a:lnSpc>
                <a:spcPct val="100000"/>
              </a:lnSpc>
              <a:buNone/>
            </a:pPr>
            <a:endParaRPr lang="en-US" sz="1600" dirty="0"/>
          </a:p>
          <a:p>
            <a:pPr lvl="1">
              <a:lnSpc>
                <a:spcPct val="100000"/>
              </a:lnSpc>
            </a:pPr>
            <a:endParaRPr lang="en-US" dirty="0"/>
          </a:p>
        </p:txBody>
      </p:sp>
    </p:spTree>
    <p:extLst>
      <p:ext uri="{BB962C8B-B14F-4D97-AF65-F5344CB8AC3E}">
        <p14:creationId xmlns:p14="http://schemas.microsoft.com/office/powerpoint/2010/main" val="98532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56894-473F-4255-B568-EC99B12B1913}"/>
              </a:ext>
            </a:extLst>
          </p:cNvPr>
          <p:cNvSpPr>
            <a:spLocks noGrp="1"/>
          </p:cNvSpPr>
          <p:nvPr>
            <p:ph type="title"/>
          </p:nvPr>
        </p:nvSpPr>
        <p:spPr/>
        <p:txBody>
          <a:bodyPr/>
          <a:lstStyle/>
          <a:p>
            <a:r>
              <a:rPr lang="en-US" dirty="0"/>
              <a:t>Monitoring Your Allocation</a:t>
            </a:r>
          </a:p>
        </p:txBody>
      </p:sp>
      <p:sp>
        <p:nvSpPr>
          <p:cNvPr id="3" name="Content Placeholder 2">
            <a:extLst>
              <a:ext uri="{FF2B5EF4-FFF2-40B4-BE49-F238E27FC236}">
                <a16:creationId xmlns:a16="http://schemas.microsoft.com/office/drawing/2014/main" id="{5532A406-0393-47E2-B488-DFC69C0F2D65}"/>
              </a:ext>
            </a:extLst>
          </p:cNvPr>
          <p:cNvSpPr>
            <a:spLocks noGrp="1"/>
          </p:cNvSpPr>
          <p:nvPr>
            <p:ph idx="1"/>
          </p:nvPr>
        </p:nvSpPr>
        <p:spPr/>
        <p:txBody>
          <a:bodyPr>
            <a:normAutofit fontScale="92500" lnSpcReduction="20000"/>
          </a:bodyPr>
          <a:lstStyle/>
          <a:p>
            <a:pPr>
              <a:lnSpc>
                <a:spcPct val="100000"/>
              </a:lnSpc>
            </a:pPr>
            <a:r>
              <a:rPr lang="en-US" u="sng" dirty="0"/>
              <a:t>Year to Date summary </a:t>
            </a:r>
            <a:r>
              <a:rPr lang="en-US" dirty="0"/>
              <a:t>report in the Manage Reports tab on the portal can tell you how much you have left on your allocation throughout the year.</a:t>
            </a:r>
          </a:p>
          <a:p>
            <a:pPr lvl="1">
              <a:lnSpc>
                <a:spcPct val="100000"/>
              </a:lnSpc>
            </a:pPr>
            <a:r>
              <a:rPr lang="en-US" dirty="0"/>
              <a:t>CES </a:t>
            </a:r>
            <a:r>
              <a:rPr lang="en-US" dirty="0" err="1"/>
              <a:t>Portal</a:t>
            </a:r>
            <a:r>
              <a:rPr lang="en-US" dirty="0" err="1">
                <a:sym typeface="Wingdings" panose="05000000000000000000" pitchFamily="2" charset="2"/>
              </a:rPr>
              <a:t>Manage</a:t>
            </a:r>
            <a:r>
              <a:rPr lang="en-US" dirty="0">
                <a:sym typeface="Wingdings" panose="05000000000000000000" pitchFamily="2" charset="2"/>
              </a:rPr>
              <a:t> </a:t>
            </a:r>
            <a:r>
              <a:rPr lang="en-US" dirty="0" err="1">
                <a:sym typeface="Wingdings" panose="05000000000000000000" pitchFamily="2" charset="2"/>
              </a:rPr>
              <a:t>ReportsYear</a:t>
            </a:r>
            <a:r>
              <a:rPr lang="en-US" dirty="0">
                <a:sym typeface="Wingdings" panose="05000000000000000000" pitchFamily="2" charset="2"/>
              </a:rPr>
              <a:t> to Date Summary Report</a:t>
            </a:r>
          </a:p>
          <a:p>
            <a:pPr marL="0" indent="0">
              <a:buNone/>
            </a:pPr>
            <a:endParaRPr lang="en-US" dirty="0"/>
          </a:p>
          <a:p>
            <a:r>
              <a:rPr lang="en-US" u="sng" dirty="0"/>
              <a:t>Staff Allocation</a:t>
            </a:r>
            <a:r>
              <a:rPr lang="en-US" dirty="0"/>
              <a:t>—report in the Manage Reports tab can give you information on how many hours you should be billing for on a weekly basis. </a:t>
            </a:r>
          </a:p>
          <a:p>
            <a:pPr lvl="1"/>
            <a:r>
              <a:rPr lang="en-US" sz="2400" dirty="0"/>
              <a:t>CES </a:t>
            </a:r>
            <a:r>
              <a:rPr lang="en-US" sz="2400" dirty="0" err="1"/>
              <a:t>Portal</a:t>
            </a:r>
            <a:r>
              <a:rPr lang="en-US" sz="2400" dirty="0" err="1">
                <a:sym typeface="Wingdings" panose="05000000000000000000" pitchFamily="2" charset="2"/>
              </a:rPr>
              <a:t>Manage</a:t>
            </a:r>
            <a:r>
              <a:rPr lang="en-US" sz="2400" dirty="0">
                <a:sym typeface="Wingdings" panose="05000000000000000000" pitchFamily="2" charset="2"/>
              </a:rPr>
              <a:t> </a:t>
            </a:r>
            <a:r>
              <a:rPr lang="en-US" sz="2400" dirty="0" err="1">
                <a:sym typeface="Wingdings" panose="05000000000000000000" pitchFamily="2" charset="2"/>
              </a:rPr>
              <a:t>ReportsYear</a:t>
            </a:r>
            <a:r>
              <a:rPr lang="en-US" sz="2400" dirty="0">
                <a:sym typeface="Wingdings" panose="05000000000000000000" pitchFamily="2" charset="2"/>
              </a:rPr>
              <a:t> to Date Summary Report</a:t>
            </a:r>
          </a:p>
          <a:p>
            <a:pPr lvl="1"/>
            <a:endParaRPr lang="en-US" dirty="0"/>
          </a:p>
          <a:p>
            <a:r>
              <a:rPr lang="en-US" dirty="0"/>
              <a:t>Recommendation: Do your best to remain within weekly allotted hours. More to come on this topic.</a:t>
            </a:r>
          </a:p>
        </p:txBody>
      </p:sp>
    </p:spTree>
    <p:extLst>
      <p:ext uri="{BB962C8B-B14F-4D97-AF65-F5344CB8AC3E}">
        <p14:creationId xmlns:p14="http://schemas.microsoft.com/office/powerpoint/2010/main" val="342573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8AB8-ADCE-455E-A558-98A00598D8E1}"/>
              </a:ext>
            </a:extLst>
          </p:cNvPr>
          <p:cNvSpPr>
            <a:spLocks noGrp="1"/>
          </p:cNvSpPr>
          <p:nvPr>
            <p:ph type="title"/>
          </p:nvPr>
        </p:nvSpPr>
        <p:spPr/>
        <p:txBody>
          <a:bodyPr/>
          <a:lstStyle/>
          <a:p>
            <a:r>
              <a:rPr lang="en-US" dirty="0"/>
              <a:t>Important to Monitor both YTD and Weekly Hours</a:t>
            </a:r>
          </a:p>
        </p:txBody>
      </p:sp>
      <p:pic>
        <p:nvPicPr>
          <p:cNvPr id="9" name="Content Placeholder 8">
            <a:extLst>
              <a:ext uri="{FF2B5EF4-FFF2-40B4-BE49-F238E27FC236}">
                <a16:creationId xmlns:a16="http://schemas.microsoft.com/office/drawing/2014/main" id="{2CA4FAB3-C340-4004-8791-CF8B6CD71EDC}"/>
              </a:ext>
            </a:extLst>
          </p:cNvPr>
          <p:cNvPicPr>
            <a:picLocks noGrp="1" noChangeAspect="1"/>
          </p:cNvPicPr>
          <p:nvPr>
            <p:ph idx="1"/>
          </p:nvPr>
        </p:nvPicPr>
        <p:blipFill>
          <a:blip r:embed="rId3"/>
          <a:stretch>
            <a:fillRect/>
          </a:stretch>
        </p:blipFill>
        <p:spPr>
          <a:xfrm>
            <a:off x="1730892" y="1502979"/>
            <a:ext cx="8937108" cy="4130566"/>
          </a:xfrm>
          <a:ln w="41275">
            <a:solidFill>
              <a:schemeClr val="accent1"/>
            </a:solidFill>
          </a:ln>
        </p:spPr>
      </p:pic>
    </p:spTree>
    <p:extLst>
      <p:ext uri="{BB962C8B-B14F-4D97-AF65-F5344CB8AC3E}">
        <p14:creationId xmlns:p14="http://schemas.microsoft.com/office/powerpoint/2010/main" val="258282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8405B-A98A-4204-AC73-72A3E185A86B}"/>
              </a:ext>
            </a:extLst>
          </p:cNvPr>
          <p:cNvSpPr>
            <a:spLocks noGrp="1"/>
          </p:cNvSpPr>
          <p:nvPr>
            <p:ph type="title"/>
          </p:nvPr>
        </p:nvSpPr>
        <p:spPr/>
        <p:txBody>
          <a:bodyPr/>
          <a:lstStyle/>
          <a:p>
            <a:r>
              <a:rPr lang="en-US" dirty="0"/>
              <a:t>Important to Monitor both YTD and Weekly Hours</a:t>
            </a:r>
          </a:p>
        </p:txBody>
      </p:sp>
      <p:pic>
        <p:nvPicPr>
          <p:cNvPr id="5" name="Content Placeholder 4">
            <a:extLst>
              <a:ext uri="{FF2B5EF4-FFF2-40B4-BE49-F238E27FC236}">
                <a16:creationId xmlns:a16="http://schemas.microsoft.com/office/drawing/2014/main" id="{A10A29B0-FB7A-46A6-B60F-09E33F71ABFA}"/>
              </a:ext>
            </a:extLst>
          </p:cNvPr>
          <p:cNvPicPr>
            <a:picLocks noGrp="1" noChangeAspect="1"/>
          </p:cNvPicPr>
          <p:nvPr>
            <p:ph idx="1"/>
          </p:nvPr>
        </p:nvPicPr>
        <p:blipFill>
          <a:blip r:embed="rId3"/>
          <a:stretch>
            <a:fillRect/>
          </a:stretch>
        </p:blipFill>
        <p:spPr>
          <a:xfrm>
            <a:off x="2425959" y="1700019"/>
            <a:ext cx="6830007" cy="4285576"/>
          </a:xfrm>
          <a:ln w="41275">
            <a:solidFill>
              <a:schemeClr val="accent1"/>
            </a:solidFill>
          </a:ln>
        </p:spPr>
      </p:pic>
    </p:spTree>
    <p:extLst>
      <p:ext uri="{BB962C8B-B14F-4D97-AF65-F5344CB8AC3E}">
        <p14:creationId xmlns:p14="http://schemas.microsoft.com/office/powerpoint/2010/main" val="75051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144D8-9259-4557-9C56-75C77BE036A6}"/>
              </a:ext>
            </a:extLst>
          </p:cNvPr>
          <p:cNvSpPr>
            <a:spLocks noGrp="1"/>
          </p:cNvSpPr>
          <p:nvPr>
            <p:ph type="title"/>
          </p:nvPr>
        </p:nvSpPr>
        <p:spPr/>
        <p:txBody>
          <a:bodyPr/>
          <a:lstStyle/>
          <a:p>
            <a:r>
              <a:rPr lang="en-US" u="sng" dirty="0"/>
              <a:t>Districts with Specific Professional Service Agreements</a:t>
            </a:r>
          </a:p>
        </p:txBody>
      </p:sp>
      <p:sp>
        <p:nvSpPr>
          <p:cNvPr id="3" name="Content Placeholder 2">
            <a:extLst>
              <a:ext uri="{FF2B5EF4-FFF2-40B4-BE49-F238E27FC236}">
                <a16:creationId xmlns:a16="http://schemas.microsoft.com/office/drawing/2014/main" id="{17167177-ACCF-4AEE-AFA9-1B71E6C441B0}"/>
              </a:ext>
            </a:extLst>
          </p:cNvPr>
          <p:cNvSpPr>
            <a:spLocks noGrp="1"/>
          </p:cNvSpPr>
          <p:nvPr>
            <p:ph idx="1"/>
          </p:nvPr>
        </p:nvSpPr>
        <p:spPr/>
        <p:txBody>
          <a:bodyPr>
            <a:normAutofit lnSpcReduction="10000"/>
          </a:bodyPr>
          <a:lstStyle/>
          <a:p>
            <a:r>
              <a:rPr lang="en-US" dirty="0"/>
              <a:t>Albuquerque Public Schools</a:t>
            </a:r>
          </a:p>
          <a:p>
            <a:pPr lvl="1"/>
            <a:r>
              <a:rPr lang="en-US" dirty="0"/>
              <a:t>Special invoicing requests/expectations</a:t>
            </a:r>
          </a:p>
          <a:p>
            <a:r>
              <a:rPr lang="en-US" dirty="0"/>
              <a:t>Espanola Public Schools</a:t>
            </a:r>
          </a:p>
          <a:p>
            <a:pPr lvl="1"/>
            <a:r>
              <a:rPr lang="en-US" dirty="0"/>
              <a:t>Special invoicing requests/expectations</a:t>
            </a:r>
          </a:p>
          <a:p>
            <a:r>
              <a:rPr lang="en-US" dirty="0"/>
              <a:t>Santa Fe Public Schools</a:t>
            </a:r>
          </a:p>
          <a:p>
            <a:pPr lvl="1"/>
            <a:r>
              <a:rPr lang="en-US" dirty="0"/>
              <a:t>Limits on travel reimbursement.</a:t>
            </a:r>
          </a:p>
          <a:p>
            <a:r>
              <a:rPr lang="en-US" dirty="0"/>
              <a:t>Santa Fe Public Schools Office of Student Wellness</a:t>
            </a:r>
          </a:p>
          <a:p>
            <a:pPr lvl="1"/>
            <a:r>
              <a:rPr lang="en-US" dirty="0"/>
              <a:t>Limits on travel reimbursement</a:t>
            </a:r>
          </a:p>
          <a:p>
            <a:r>
              <a:rPr lang="en-US" dirty="0"/>
              <a:t>Hatch Valley Public Schools</a:t>
            </a:r>
          </a:p>
          <a:p>
            <a:pPr lvl="1"/>
            <a:r>
              <a:rPr lang="en-US" dirty="0"/>
              <a:t>Bilingual preferred</a:t>
            </a:r>
          </a:p>
        </p:txBody>
      </p:sp>
    </p:spTree>
    <p:extLst>
      <p:ext uri="{BB962C8B-B14F-4D97-AF65-F5344CB8AC3E}">
        <p14:creationId xmlns:p14="http://schemas.microsoft.com/office/powerpoint/2010/main" val="229164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0D9F1-8BE6-4877-A59C-2561C0AD2DB2}"/>
              </a:ext>
            </a:extLst>
          </p:cNvPr>
          <p:cNvSpPr>
            <a:spLocks noGrp="1"/>
          </p:cNvSpPr>
          <p:nvPr>
            <p:ph type="title"/>
          </p:nvPr>
        </p:nvSpPr>
        <p:spPr/>
        <p:txBody>
          <a:bodyPr/>
          <a:lstStyle/>
          <a:p>
            <a:r>
              <a:rPr lang="en-US" dirty="0"/>
              <a:t>The Payroll Invoicing Cycle</a:t>
            </a:r>
          </a:p>
        </p:txBody>
      </p:sp>
      <p:sp>
        <p:nvSpPr>
          <p:cNvPr id="3" name="Content Placeholder 2">
            <a:extLst>
              <a:ext uri="{FF2B5EF4-FFF2-40B4-BE49-F238E27FC236}">
                <a16:creationId xmlns:a16="http://schemas.microsoft.com/office/drawing/2014/main" id="{A6925552-8981-4140-8186-9B9D7E8520DE}"/>
              </a:ext>
            </a:extLst>
          </p:cNvPr>
          <p:cNvSpPr>
            <a:spLocks noGrp="1"/>
          </p:cNvSpPr>
          <p:nvPr>
            <p:ph idx="1"/>
          </p:nvPr>
        </p:nvSpPr>
        <p:spPr>
          <a:xfrm>
            <a:off x="838200" y="1394701"/>
            <a:ext cx="10515600" cy="4680278"/>
          </a:xfrm>
        </p:spPr>
        <p:txBody>
          <a:bodyPr>
            <a:normAutofit fontScale="92500" lnSpcReduction="10000"/>
          </a:bodyPr>
          <a:lstStyle/>
          <a:p>
            <a:r>
              <a:rPr lang="en-US" dirty="0"/>
              <a:t>Example: </a:t>
            </a:r>
          </a:p>
          <a:p>
            <a:pPr lvl="1"/>
            <a:r>
              <a:rPr lang="en-US" dirty="0"/>
              <a:t>12/01/2020 through 12/15/2020 Pay Period</a:t>
            </a:r>
          </a:p>
          <a:p>
            <a:pPr lvl="2"/>
            <a:r>
              <a:rPr lang="en-US" dirty="0"/>
              <a:t>Staff have until 11:59 pm on 12/15/2021 to enter their time. </a:t>
            </a:r>
          </a:p>
          <a:p>
            <a:pPr marL="914400" lvl="2" indent="0">
              <a:buNone/>
            </a:pPr>
            <a:endParaRPr lang="en-US" dirty="0"/>
          </a:p>
          <a:p>
            <a:pPr lvl="1"/>
            <a:r>
              <a:rPr lang="en-US" dirty="0"/>
              <a:t>12/16/2021—Auditing of timesheets</a:t>
            </a:r>
          </a:p>
          <a:p>
            <a:pPr lvl="2"/>
            <a:r>
              <a:rPr lang="en-US" dirty="0"/>
              <a:t>Following CES’s established auditing instructions</a:t>
            </a:r>
          </a:p>
          <a:p>
            <a:pPr lvl="2"/>
            <a:r>
              <a:rPr lang="en-US" dirty="0"/>
              <a:t>Periodic Staff Listing and Timesheet Audit reports up to 1,400 to 1,800 pages in length</a:t>
            </a:r>
          </a:p>
          <a:p>
            <a:pPr lvl="2"/>
            <a:r>
              <a:rPr lang="en-US" dirty="0"/>
              <a:t>Auditing takes 3-5 days</a:t>
            </a:r>
          </a:p>
          <a:p>
            <a:pPr lvl="1"/>
            <a:r>
              <a:rPr lang="en-US" dirty="0"/>
              <a:t>12/22/2021—Processing Payroll and Invoices from CES Ancillary Office to Business Office for payroll and invoices</a:t>
            </a:r>
          </a:p>
          <a:p>
            <a:pPr lvl="1"/>
            <a:r>
              <a:rPr lang="en-US" dirty="0"/>
              <a:t>CES Ancillary Staff pay processed</a:t>
            </a:r>
          </a:p>
          <a:p>
            <a:pPr lvl="1"/>
            <a:r>
              <a:rPr lang="en-US" dirty="0"/>
              <a:t>School Districts Invoiced for services provided during that pay period. </a:t>
            </a:r>
          </a:p>
          <a:p>
            <a:pPr lvl="2"/>
            <a:r>
              <a:rPr lang="en-US" dirty="0"/>
              <a:t>Additionally, late timesheets for previous pay periods may be invoiced as well. </a:t>
            </a:r>
          </a:p>
          <a:p>
            <a:pPr lvl="1"/>
            <a:endParaRPr lang="en-US" dirty="0"/>
          </a:p>
          <a:p>
            <a:pPr lvl="1"/>
            <a:endParaRPr lang="en-US" dirty="0"/>
          </a:p>
          <a:p>
            <a:pPr lvl="2"/>
            <a:endParaRPr lang="en-US" dirty="0"/>
          </a:p>
          <a:p>
            <a:pPr marL="914400" lvl="2" indent="0">
              <a:spcBef>
                <a:spcPts val="0"/>
              </a:spcBef>
              <a:buNone/>
            </a:pPr>
            <a:endParaRPr lang="en-US" dirty="0"/>
          </a:p>
          <a:p>
            <a:pPr marL="914400" lvl="2" indent="0">
              <a:buNone/>
            </a:pPr>
            <a:endParaRPr lang="en-US" dirty="0"/>
          </a:p>
        </p:txBody>
      </p:sp>
    </p:spTree>
    <p:extLst>
      <p:ext uri="{BB962C8B-B14F-4D97-AF65-F5344CB8AC3E}">
        <p14:creationId xmlns:p14="http://schemas.microsoft.com/office/powerpoint/2010/main" val="235355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135-D35E-4014-89FD-E5E92F4BA33C}"/>
              </a:ext>
            </a:extLst>
          </p:cNvPr>
          <p:cNvSpPr>
            <a:spLocks noGrp="1"/>
          </p:cNvSpPr>
          <p:nvPr>
            <p:ph type="title"/>
          </p:nvPr>
        </p:nvSpPr>
        <p:spPr/>
        <p:txBody>
          <a:bodyPr/>
          <a:lstStyle/>
          <a:p>
            <a:r>
              <a:rPr lang="en-US" dirty="0"/>
              <a:t>The Payroll Invoicing Cycle (Cont.)</a:t>
            </a:r>
          </a:p>
        </p:txBody>
      </p:sp>
      <p:sp>
        <p:nvSpPr>
          <p:cNvPr id="3" name="Content Placeholder 2">
            <a:extLst>
              <a:ext uri="{FF2B5EF4-FFF2-40B4-BE49-F238E27FC236}">
                <a16:creationId xmlns:a16="http://schemas.microsoft.com/office/drawing/2014/main" id="{446BEC94-9ED4-4178-AE07-52C9047C7DB8}"/>
              </a:ext>
            </a:extLst>
          </p:cNvPr>
          <p:cNvSpPr>
            <a:spLocks noGrp="1"/>
          </p:cNvSpPr>
          <p:nvPr>
            <p:ph idx="1"/>
          </p:nvPr>
        </p:nvSpPr>
        <p:spPr/>
        <p:txBody>
          <a:bodyPr>
            <a:normAutofit lnSpcReduction="10000"/>
          </a:bodyPr>
          <a:lstStyle/>
          <a:p>
            <a:r>
              <a:rPr lang="en-US" dirty="0"/>
              <a:t>CES Business Office automatically issues invoices to districts</a:t>
            </a:r>
          </a:p>
          <a:p>
            <a:r>
              <a:rPr lang="en-US" dirty="0"/>
              <a:t>CES Ancillary Office sends “back up” reports to accompany invoices at same time.</a:t>
            </a:r>
          </a:p>
          <a:p>
            <a:r>
              <a:rPr lang="en-US" dirty="0"/>
              <a:t>Respond to district inquiries/disputes related to charges.</a:t>
            </a:r>
          </a:p>
          <a:p>
            <a:pPr lvl="1"/>
            <a:r>
              <a:rPr lang="en-US" dirty="0"/>
              <a:t>Provide additional documentation to districts</a:t>
            </a:r>
          </a:p>
          <a:p>
            <a:pPr lvl="2"/>
            <a:r>
              <a:rPr lang="en-US" dirty="0"/>
              <a:t>Periodic Institution Listing</a:t>
            </a:r>
          </a:p>
          <a:p>
            <a:pPr lvl="2"/>
            <a:r>
              <a:rPr lang="en-US" dirty="0"/>
              <a:t>Timesheet Audit report</a:t>
            </a:r>
          </a:p>
          <a:p>
            <a:pPr lvl="1"/>
            <a:r>
              <a:rPr lang="en-US" dirty="0"/>
              <a:t>Follow up with CES Ancillary staff if available reports do not provide sufficient detail</a:t>
            </a:r>
          </a:p>
          <a:p>
            <a:pPr lvl="1"/>
            <a:r>
              <a:rPr lang="en-US" dirty="0"/>
              <a:t>Make necessary adjustments</a:t>
            </a:r>
          </a:p>
          <a:p>
            <a:pPr lvl="2"/>
            <a:r>
              <a:rPr lang="en-US" dirty="0"/>
              <a:t>Credits to district</a:t>
            </a:r>
          </a:p>
          <a:p>
            <a:pPr lvl="2"/>
            <a:r>
              <a:rPr lang="en-US" dirty="0"/>
              <a:t>Deductions from ancillary staff</a:t>
            </a:r>
          </a:p>
          <a:p>
            <a:pPr lvl="2"/>
            <a:endParaRPr lang="en-US" dirty="0"/>
          </a:p>
          <a:p>
            <a:pPr lvl="2"/>
            <a:endParaRPr lang="en-US" dirty="0"/>
          </a:p>
        </p:txBody>
      </p:sp>
    </p:spTree>
    <p:extLst>
      <p:ext uri="{BB962C8B-B14F-4D97-AF65-F5344CB8AC3E}">
        <p14:creationId xmlns:p14="http://schemas.microsoft.com/office/powerpoint/2010/main" val="360687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90329-5645-41ED-BD60-BBC423566668}"/>
              </a:ext>
            </a:extLst>
          </p:cNvPr>
          <p:cNvSpPr>
            <a:spLocks noGrp="1"/>
          </p:cNvSpPr>
          <p:nvPr>
            <p:ph type="title"/>
          </p:nvPr>
        </p:nvSpPr>
        <p:spPr>
          <a:xfrm>
            <a:off x="838200" y="93307"/>
            <a:ext cx="10515600" cy="727787"/>
          </a:xfrm>
        </p:spPr>
        <p:txBody>
          <a:bodyPr/>
          <a:lstStyle/>
          <a:p>
            <a:r>
              <a:rPr lang="en-US" dirty="0"/>
              <a:t>Example of Invoice</a:t>
            </a:r>
          </a:p>
        </p:txBody>
      </p:sp>
      <p:pic>
        <p:nvPicPr>
          <p:cNvPr id="5" name="Content Placeholder 4">
            <a:extLst>
              <a:ext uri="{FF2B5EF4-FFF2-40B4-BE49-F238E27FC236}">
                <a16:creationId xmlns:a16="http://schemas.microsoft.com/office/drawing/2014/main" id="{4551A754-0471-43FE-92E1-1C720FBCDC83}"/>
              </a:ext>
            </a:extLst>
          </p:cNvPr>
          <p:cNvPicPr>
            <a:picLocks noGrp="1" noChangeAspect="1"/>
          </p:cNvPicPr>
          <p:nvPr>
            <p:ph idx="1"/>
          </p:nvPr>
        </p:nvPicPr>
        <p:blipFill>
          <a:blip r:embed="rId3"/>
          <a:stretch>
            <a:fillRect/>
          </a:stretch>
        </p:blipFill>
        <p:spPr>
          <a:xfrm>
            <a:off x="699796" y="905069"/>
            <a:ext cx="11150082" cy="5542384"/>
          </a:xfrm>
          <a:ln w="41275">
            <a:solidFill>
              <a:schemeClr val="accent1"/>
            </a:solidFill>
          </a:ln>
        </p:spPr>
      </p:pic>
    </p:spTree>
    <p:extLst>
      <p:ext uri="{BB962C8B-B14F-4D97-AF65-F5344CB8AC3E}">
        <p14:creationId xmlns:p14="http://schemas.microsoft.com/office/powerpoint/2010/main" val="280004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41CB-889F-4B77-A451-913EBC2CFFB5}"/>
              </a:ext>
            </a:extLst>
          </p:cNvPr>
          <p:cNvSpPr>
            <a:spLocks noGrp="1"/>
          </p:cNvSpPr>
          <p:nvPr>
            <p:ph type="title"/>
          </p:nvPr>
        </p:nvSpPr>
        <p:spPr>
          <a:xfrm>
            <a:off x="838200" y="102638"/>
            <a:ext cx="10515600" cy="1166326"/>
          </a:xfrm>
        </p:spPr>
        <p:txBody>
          <a:bodyPr/>
          <a:lstStyle/>
          <a:p>
            <a:r>
              <a:rPr lang="en-US" dirty="0"/>
              <a:t>Response from District</a:t>
            </a:r>
          </a:p>
        </p:txBody>
      </p:sp>
      <p:pic>
        <p:nvPicPr>
          <p:cNvPr id="5" name="Content Placeholder 4">
            <a:extLst>
              <a:ext uri="{FF2B5EF4-FFF2-40B4-BE49-F238E27FC236}">
                <a16:creationId xmlns:a16="http://schemas.microsoft.com/office/drawing/2014/main" id="{08CE7CCE-EB98-4DD9-AC7D-CEC0C26D4FED}"/>
              </a:ext>
            </a:extLst>
          </p:cNvPr>
          <p:cNvPicPr>
            <a:picLocks noGrp="1" noChangeAspect="1"/>
          </p:cNvPicPr>
          <p:nvPr>
            <p:ph idx="1"/>
          </p:nvPr>
        </p:nvPicPr>
        <p:blipFill>
          <a:blip r:embed="rId3"/>
          <a:stretch>
            <a:fillRect/>
          </a:stretch>
        </p:blipFill>
        <p:spPr>
          <a:xfrm>
            <a:off x="354563" y="1414462"/>
            <a:ext cx="11355355" cy="4687758"/>
          </a:xfrm>
          <a:solidFill>
            <a:schemeClr val="accent1"/>
          </a:solidFill>
          <a:ln w="41275">
            <a:solidFill>
              <a:schemeClr val="accent1"/>
            </a:solidFill>
          </a:ln>
        </p:spPr>
      </p:pic>
    </p:spTree>
    <p:extLst>
      <p:ext uri="{BB962C8B-B14F-4D97-AF65-F5344CB8AC3E}">
        <p14:creationId xmlns:p14="http://schemas.microsoft.com/office/powerpoint/2010/main" val="30280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ECADC-F833-4AA4-B15E-5343477BDAA8}"/>
              </a:ext>
            </a:extLst>
          </p:cNvPr>
          <p:cNvSpPr>
            <a:spLocks noGrp="1"/>
          </p:cNvSpPr>
          <p:nvPr>
            <p:ph type="title"/>
          </p:nvPr>
        </p:nvSpPr>
        <p:spPr/>
        <p:txBody>
          <a:bodyPr/>
          <a:lstStyle/>
          <a:p>
            <a:r>
              <a:rPr lang="en-US" dirty="0"/>
              <a:t>Adjustment Required </a:t>
            </a:r>
          </a:p>
        </p:txBody>
      </p:sp>
      <p:sp>
        <p:nvSpPr>
          <p:cNvPr id="3" name="Content Placeholder 2">
            <a:extLst>
              <a:ext uri="{FF2B5EF4-FFF2-40B4-BE49-F238E27FC236}">
                <a16:creationId xmlns:a16="http://schemas.microsoft.com/office/drawing/2014/main" id="{C287D430-F98C-4FA5-9D88-B1924D2485F5}"/>
              </a:ext>
            </a:extLst>
          </p:cNvPr>
          <p:cNvSpPr>
            <a:spLocks noGrp="1"/>
          </p:cNvSpPr>
          <p:nvPr>
            <p:ph idx="1"/>
          </p:nvPr>
        </p:nvSpPr>
        <p:spPr/>
        <p:txBody>
          <a:bodyPr/>
          <a:lstStyle/>
          <a:p>
            <a:pPr marL="0" indent="0">
              <a:buNone/>
            </a:pPr>
            <a:r>
              <a:rPr lang="en-US" dirty="0"/>
              <a:t>Total deduction amounted to less than $10.00</a:t>
            </a:r>
          </a:p>
          <a:p>
            <a:pPr marL="0" indent="0">
              <a:buNone/>
            </a:pPr>
            <a:r>
              <a:rPr lang="en-US" dirty="0"/>
              <a:t>Estimated time/man hours to adjust: </a:t>
            </a:r>
          </a:p>
          <a:p>
            <a:r>
              <a:rPr lang="en-US" dirty="0"/>
              <a:t>CES Ancillary Office staff member—1.5 hours</a:t>
            </a:r>
          </a:p>
          <a:p>
            <a:r>
              <a:rPr lang="en-US" dirty="0"/>
              <a:t>CES Business Office staff—1.5 -2 hours</a:t>
            </a:r>
          </a:p>
          <a:p>
            <a:pPr marL="0" indent="0">
              <a:buNone/>
            </a:pPr>
            <a:endParaRPr lang="en-US" dirty="0"/>
          </a:p>
          <a:p>
            <a:pPr marL="0" indent="0">
              <a:buNone/>
            </a:pPr>
            <a:r>
              <a:rPr lang="en-US" dirty="0"/>
              <a:t>Adjustment needed in order to receive payment of $25,000+ invoice.</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2672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F193-4A16-4280-949C-2C1E37D2C4E9}"/>
              </a:ext>
            </a:extLst>
          </p:cNvPr>
          <p:cNvSpPr>
            <a:spLocks noGrp="1"/>
          </p:cNvSpPr>
          <p:nvPr>
            <p:ph type="title"/>
          </p:nvPr>
        </p:nvSpPr>
        <p:spPr>
          <a:xfrm>
            <a:off x="838200" y="365125"/>
            <a:ext cx="5181600" cy="1077595"/>
          </a:xfrm>
        </p:spPr>
        <p:txBody>
          <a:bodyPr/>
          <a:lstStyle/>
          <a:p>
            <a:pPr algn="l"/>
            <a:r>
              <a:rPr lang="en-US" dirty="0"/>
              <a:t>On the other hand…</a:t>
            </a:r>
          </a:p>
        </p:txBody>
      </p:sp>
      <p:sp>
        <p:nvSpPr>
          <p:cNvPr id="3" name="Content Placeholder 2">
            <a:extLst>
              <a:ext uri="{FF2B5EF4-FFF2-40B4-BE49-F238E27FC236}">
                <a16:creationId xmlns:a16="http://schemas.microsoft.com/office/drawing/2014/main" id="{FABA5C86-2B99-43E8-A8B8-D5D1CDDE2FA3}"/>
              </a:ext>
            </a:extLst>
          </p:cNvPr>
          <p:cNvSpPr>
            <a:spLocks noGrp="1"/>
          </p:cNvSpPr>
          <p:nvPr>
            <p:ph sz="half" idx="1"/>
          </p:nvPr>
        </p:nvSpPr>
        <p:spPr/>
        <p:txBody>
          <a:bodyPr/>
          <a:lstStyle/>
          <a:p>
            <a:r>
              <a:rPr lang="en-US" dirty="0"/>
              <a:t>Other member districts have different needs and will make different decisions regarding overages</a:t>
            </a:r>
          </a:p>
          <a:p>
            <a:r>
              <a:rPr lang="en-US" dirty="0"/>
              <a:t>Allowance for work during spring break 2021</a:t>
            </a:r>
          </a:p>
          <a:p>
            <a:pPr lvl="1"/>
            <a:r>
              <a:rPr lang="en-US" dirty="0"/>
              <a:t>Documented in advance</a:t>
            </a:r>
          </a:p>
          <a:p>
            <a:pPr lvl="1"/>
            <a:r>
              <a:rPr lang="en-US" dirty="0"/>
              <a:t>Approved in advance</a:t>
            </a:r>
          </a:p>
          <a:p>
            <a:pPr lvl="1"/>
            <a:r>
              <a:rPr lang="en-US" dirty="0"/>
              <a:t>Paper trail created</a:t>
            </a:r>
          </a:p>
          <a:p>
            <a:pPr lvl="1"/>
            <a:endParaRPr lang="en-US" dirty="0"/>
          </a:p>
          <a:p>
            <a:endParaRPr lang="en-US" dirty="0"/>
          </a:p>
        </p:txBody>
      </p:sp>
      <p:sp>
        <p:nvSpPr>
          <p:cNvPr id="4" name="Content Placeholder 3">
            <a:extLst>
              <a:ext uri="{FF2B5EF4-FFF2-40B4-BE49-F238E27FC236}">
                <a16:creationId xmlns:a16="http://schemas.microsoft.com/office/drawing/2014/main" id="{B192C8F4-0E7E-4E59-8E67-91C8DA6A32CC}"/>
              </a:ext>
            </a:extLst>
          </p:cNvPr>
          <p:cNvSpPr>
            <a:spLocks noGrp="1"/>
          </p:cNvSpPr>
          <p:nvPr>
            <p:ph sz="half" idx="2"/>
          </p:nvPr>
        </p:nvSpPr>
        <p:spPr/>
        <p:txBody>
          <a:bodyPr/>
          <a:lstStyle/>
          <a:p>
            <a:endParaRPr lang="en-US" dirty="0"/>
          </a:p>
        </p:txBody>
      </p:sp>
      <p:pic>
        <p:nvPicPr>
          <p:cNvPr id="5" name="Picture 4">
            <a:extLst>
              <a:ext uri="{FF2B5EF4-FFF2-40B4-BE49-F238E27FC236}">
                <a16:creationId xmlns:a16="http://schemas.microsoft.com/office/drawing/2014/main" id="{1A11BDF6-2FB1-499E-8A33-FBFB1D29CDDD}"/>
              </a:ext>
            </a:extLst>
          </p:cNvPr>
          <p:cNvPicPr>
            <a:picLocks noChangeAspect="1"/>
          </p:cNvPicPr>
          <p:nvPr/>
        </p:nvPicPr>
        <p:blipFill>
          <a:blip r:embed="rId3"/>
          <a:stretch>
            <a:fillRect/>
          </a:stretch>
        </p:blipFill>
        <p:spPr>
          <a:xfrm>
            <a:off x="6279086" y="365125"/>
            <a:ext cx="4744514" cy="5739237"/>
          </a:xfrm>
          <a:prstGeom prst="rect">
            <a:avLst/>
          </a:prstGeom>
          <a:ln w="44450">
            <a:solidFill>
              <a:schemeClr val="accent1"/>
            </a:solidFill>
          </a:ln>
        </p:spPr>
      </p:pic>
    </p:spTree>
    <p:extLst>
      <p:ext uri="{BB962C8B-B14F-4D97-AF65-F5344CB8AC3E}">
        <p14:creationId xmlns:p14="http://schemas.microsoft.com/office/powerpoint/2010/main" val="143274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D7B2-78AC-4371-AB7F-2A9A2E3256BA}"/>
              </a:ext>
            </a:extLst>
          </p:cNvPr>
          <p:cNvSpPr>
            <a:spLocks noGrp="1"/>
          </p:cNvSpPr>
          <p:nvPr>
            <p:ph type="title"/>
          </p:nvPr>
        </p:nvSpPr>
        <p:spPr/>
        <p:txBody>
          <a:bodyPr/>
          <a:lstStyle/>
          <a:p>
            <a:r>
              <a:rPr lang="en-US" dirty="0"/>
              <a:t>Going Forward</a:t>
            </a:r>
          </a:p>
        </p:txBody>
      </p:sp>
      <p:sp>
        <p:nvSpPr>
          <p:cNvPr id="3" name="Content Placeholder 2">
            <a:extLst>
              <a:ext uri="{FF2B5EF4-FFF2-40B4-BE49-F238E27FC236}">
                <a16:creationId xmlns:a16="http://schemas.microsoft.com/office/drawing/2014/main" id="{5513F181-0F7B-4943-9BA3-2CACE334BC95}"/>
              </a:ext>
            </a:extLst>
          </p:cNvPr>
          <p:cNvSpPr>
            <a:spLocks noGrp="1"/>
          </p:cNvSpPr>
          <p:nvPr>
            <p:ph idx="1"/>
          </p:nvPr>
        </p:nvSpPr>
        <p:spPr/>
        <p:txBody>
          <a:bodyPr/>
          <a:lstStyle/>
          <a:p>
            <a:r>
              <a:rPr lang="en-US" dirty="0"/>
              <a:t>CES Ancillary Office Efforts</a:t>
            </a:r>
          </a:p>
          <a:p>
            <a:pPr lvl="1"/>
            <a:r>
              <a:rPr lang="en-US" dirty="0"/>
              <a:t>Enhance / Update CES Ancillary Portal</a:t>
            </a:r>
          </a:p>
          <a:p>
            <a:pPr lvl="1"/>
            <a:r>
              <a:rPr lang="en-US" dirty="0"/>
              <a:t>Continue communication with staff as needed to discuss and seek approval for overages.</a:t>
            </a:r>
          </a:p>
        </p:txBody>
      </p:sp>
    </p:spTree>
    <p:extLst>
      <p:ext uri="{BB962C8B-B14F-4D97-AF65-F5344CB8AC3E}">
        <p14:creationId xmlns:p14="http://schemas.microsoft.com/office/powerpoint/2010/main" val="418098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37E43-7D7C-4D83-B552-CDBF3C9BEA34}"/>
              </a:ext>
            </a:extLst>
          </p:cNvPr>
          <p:cNvSpPr>
            <a:spLocks noGrp="1"/>
          </p:cNvSpPr>
          <p:nvPr>
            <p:ph type="title"/>
          </p:nvPr>
        </p:nvSpPr>
        <p:spPr/>
        <p:txBody>
          <a:bodyPr/>
          <a:lstStyle/>
          <a:p>
            <a:r>
              <a:rPr lang="en-US" dirty="0"/>
              <a:t>Discipline Representatives:</a:t>
            </a:r>
          </a:p>
        </p:txBody>
      </p:sp>
      <p:sp>
        <p:nvSpPr>
          <p:cNvPr id="3" name="Content Placeholder 2">
            <a:extLst>
              <a:ext uri="{FF2B5EF4-FFF2-40B4-BE49-F238E27FC236}">
                <a16:creationId xmlns:a16="http://schemas.microsoft.com/office/drawing/2014/main" id="{A95E8409-3FEF-482B-8000-803D3D8F40E8}"/>
              </a:ext>
            </a:extLst>
          </p:cNvPr>
          <p:cNvSpPr>
            <a:spLocks noGrp="1"/>
          </p:cNvSpPr>
          <p:nvPr>
            <p:ph sz="half" idx="1"/>
          </p:nvPr>
        </p:nvSpPr>
        <p:spPr>
          <a:xfrm>
            <a:off x="838200" y="1825625"/>
            <a:ext cx="5181600" cy="4496152"/>
          </a:xfrm>
        </p:spPr>
        <p:txBody>
          <a:bodyPr>
            <a:normAutofit/>
          </a:bodyPr>
          <a:lstStyle/>
          <a:p>
            <a:r>
              <a:rPr lang="en-US" dirty="0"/>
              <a:t>DIAG:</a:t>
            </a:r>
          </a:p>
          <a:p>
            <a:pPr lvl="1"/>
            <a:r>
              <a:rPr lang="en-US" sz="1800" dirty="0">
                <a:solidFill>
                  <a:schemeClr val="bg1">
                    <a:lumMod val="10000"/>
                  </a:schemeClr>
                </a:solidFill>
              </a:rPr>
              <a:t>Vacant</a:t>
            </a:r>
          </a:p>
          <a:p>
            <a:r>
              <a:rPr lang="en-US" dirty="0"/>
              <a:t>Nurse:</a:t>
            </a:r>
          </a:p>
          <a:p>
            <a:pPr lvl="1"/>
            <a:r>
              <a:rPr lang="en-US" sz="1800" dirty="0">
                <a:solidFill>
                  <a:schemeClr val="bg1">
                    <a:lumMod val="10000"/>
                  </a:schemeClr>
                </a:solidFill>
              </a:rPr>
              <a:t>Amanda Burns, RN</a:t>
            </a:r>
          </a:p>
          <a:p>
            <a:r>
              <a:rPr lang="en-US" dirty="0"/>
              <a:t>OT:</a:t>
            </a:r>
          </a:p>
          <a:p>
            <a:pPr lvl="1"/>
            <a:r>
              <a:rPr lang="en-US" sz="1800" dirty="0">
                <a:solidFill>
                  <a:schemeClr val="bg1">
                    <a:lumMod val="10000"/>
                  </a:schemeClr>
                </a:solidFill>
              </a:rPr>
              <a:t>Talia Houser, OT</a:t>
            </a:r>
          </a:p>
          <a:p>
            <a:r>
              <a:rPr lang="en-US" dirty="0"/>
              <a:t>RHC: </a:t>
            </a:r>
          </a:p>
          <a:p>
            <a:pPr lvl="1"/>
            <a:r>
              <a:rPr lang="en-US" sz="1800" dirty="0">
                <a:solidFill>
                  <a:schemeClr val="bg1">
                    <a:lumMod val="10000"/>
                  </a:schemeClr>
                </a:solidFill>
              </a:rPr>
              <a:t>Geraldine Gallegos – Gerrie@ces.org</a:t>
            </a:r>
            <a:endParaRPr lang="en-US" dirty="0">
              <a:solidFill>
                <a:schemeClr val="bg1">
                  <a:lumMod val="10000"/>
                </a:schemeClr>
              </a:solidFill>
            </a:endParaRPr>
          </a:p>
          <a:p>
            <a:r>
              <a:rPr lang="en-US" dirty="0"/>
              <a:t>RT:</a:t>
            </a:r>
          </a:p>
          <a:p>
            <a:pPr lvl="1"/>
            <a:r>
              <a:rPr lang="en-US" sz="1800" dirty="0">
                <a:solidFill>
                  <a:schemeClr val="bg1">
                    <a:lumMod val="10000"/>
                  </a:schemeClr>
                </a:solidFill>
              </a:rPr>
              <a:t>Tom House – Thouse@ces.org</a:t>
            </a:r>
          </a:p>
        </p:txBody>
      </p:sp>
      <p:sp>
        <p:nvSpPr>
          <p:cNvPr id="4" name="Content Placeholder 3">
            <a:extLst>
              <a:ext uri="{FF2B5EF4-FFF2-40B4-BE49-F238E27FC236}">
                <a16:creationId xmlns:a16="http://schemas.microsoft.com/office/drawing/2014/main" id="{2AB6E28B-4489-4C61-A269-C13C69A6A30D}"/>
              </a:ext>
            </a:extLst>
          </p:cNvPr>
          <p:cNvSpPr>
            <a:spLocks noGrp="1"/>
          </p:cNvSpPr>
          <p:nvPr>
            <p:ph sz="half" idx="2"/>
          </p:nvPr>
        </p:nvSpPr>
        <p:spPr>
          <a:xfrm>
            <a:off x="6172200" y="1825624"/>
            <a:ext cx="5181600" cy="4496153"/>
          </a:xfrm>
        </p:spPr>
        <p:txBody>
          <a:bodyPr>
            <a:normAutofit/>
          </a:bodyPr>
          <a:lstStyle/>
          <a:p>
            <a:r>
              <a:rPr lang="en-US" dirty="0"/>
              <a:t>PT: </a:t>
            </a:r>
          </a:p>
          <a:p>
            <a:pPr lvl="1"/>
            <a:r>
              <a:rPr lang="en-US" sz="1800" dirty="0">
                <a:solidFill>
                  <a:schemeClr val="bg1">
                    <a:lumMod val="10000"/>
                  </a:schemeClr>
                </a:solidFill>
              </a:rPr>
              <a:t>Janet Cottle – Jcottle@ces.org</a:t>
            </a:r>
          </a:p>
          <a:p>
            <a:r>
              <a:rPr lang="en-US" dirty="0"/>
              <a:t>Sch </a:t>
            </a:r>
            <a:r>
              <a:rPr lang="en-US" dirty="0" err="1"/>
              <a:t>Psy</a:t>
            </a:r>
            <a:r>
              <a:rPr lang="en-US" dirty="0"/>
              <a:t>/Psych:</a:t>
            </a:r>
          </a:p>
          <a:p>
            <a:pPr lvl="1"/>
            <a:r>
              <a:rPr lang="en-US" sz="1800" dirty="0">
                <a:solidFill>
                  <a:schemeClr val="bg1">
                    <a:lumMod val="10000"/>
                  </a:schemeClr>
                </a:solidFill>
              </a:rPr>
              <a:t>Tammy Christensen – Tchristensen@ces.org</a:t>
            </a:r>
          </a:p>
          <a:p>
            <a:r>
              <a:rPr lang="en-US" dirty="0"/>
              <a:t>SLP: </a:t>
            </a:r>
          </a:p>
          <a:p>
            <a:pPr lvl="1"/>
            <a:r>
              <a:rPr lang="en-US" sz="1800" dirty="0">
                <a:solidFill>
                  <a:schemeClr val="bg1">
                    <a:lumMod val="10000"/>
                  </a:schemeClr>
                </a:solidFill>
              </a:rPr>
              <a:t>Sara McGinnis – smcginnis@ces.org</a:t>
            </a:r>
          </a:p>
          <a:p>
            <a:r>
              <a:rPr lang="en-US" dirty="0"/>
              <a:t>SW:</a:t>
            </a:r>
          </a:p>
          <a:p>
            <a:pPr lvl="1"/>
            <a:r>
              <a:rPr lang="en-US" sz="1800" dirty="0">
                <a:solidFill>
                  <a:schemeClr val="bg1">
                    <a:lumMod val="10000"/>
                  </a:schemeClr>
                </a:solidFill>
              </a:rPr>
              <a:t>Scott Bernhardt, LCSW</a:t>
            </a:r>
          </a:p>
        </p:txBody>
      </p:sp>
    </p:spTree>
    <p:extLst>
      <p:ext uri="{BB962C8B-B14F-4D97-AF65-F5344CB8AC3E}">
        <p14:creationId xmlns:p14="http://schemas.microsoft.com/office/powerpoint/2010/main" val="281502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4221" y="1905875"/>
            <a:ext cx="4876800" cy="2620568"/>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CES</a:t>
            </a:r>
          </a:p>
          <a:p>
            <a:pPr algn="ctr"/>
            <a:r>
              <a:rPr lang="en-US" sz="6000" dirty="0">
                <a:solidFill>
                  <a:schemeClr val="tx1"/>
                </a:solidFill>
              </a:rPr>
              <a:t>Human Resources Updates</a:t>
            </a:r>
          </a:p>
        </p:txBody>
      </p:sp>
      <p:sp>
        <p:nvSpPr>
          <p:cNvPr id="4" name="TextBox 3"/>
          <p:cNvSpPr txBox="1"/>
          <p:nvPr/>
        </p:nvSpPr>
        <p:spPr>
          <a:xfrm>
            <a:off x="4792579" y="2015830"/>
            <a:ext cx="7315200" cy="2400657"/>
          </a:xfrm>
          <a:prstGeom prst="rect">
            <a:avLst/>
          </a:prstGeom>
          <a:noFill/>
        </p:spPr>
        <p:txBody>
          <a:bodyPr wrap="square" rtlCol="0">
            <a:spAutoFit/>
          </a:bodyPr>
          <a:lstStyle/>
          <a:p>
            <a:pPr marL="685800" indent="-685800" algn="ctr">
              <a:buFont typeface="Wingdings" panose="05000000000000000000" pitchFamily="2" charset="2"/>
              <a:buChar char="v"/>
            </a:pPr>
            <a:r>
              <a:rPr lang="en-US" sz="5400" b="1" dirty="0"/>
              <a:t>Teri Thelemaque </a:t>
            </a:r>
          </a:p>
          <a:p>
            <a:pPr algn="ctr"/>
            <a:r>
              <a:rPr lang="en-US" sz="4800" dirty="0"/>
              <a:t>Human Resources Specialist</a:t>
            </a:r>
          </a:p>
        </p:txBody>
      </p:sp>
    </p:spTree>
    <p:extLst>
      <p:ext uri="{BB962C8B-B14F-4D97-AF65-F5344CB8AC3E}">
        <p14:creationId xmlns:p14="http://schemas.microsoft.com/office/powerpoint/2010/main" val="344343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D26D-53C3-4AF2-8B6C-A7F3D8CD690E}"/>
              </a:ext>
            </a:extLst>
          </p:cNvPr>
          <p:cNvSpPr>
            <a:spLocks noGrp="1"/>
          </p:cNvSpPr>
          <p:nvPr>
            <p:ph type="title"/>
          </p:nvPr>
        </p:nvSpPr>
        <p:spPr>
          <a:xfrm>
            <a:off x="838200" y="150636"/>
            <a:ext cx="10515600" cy="1325563"/>
          </a:xfrm>
        </p:spPr>
        <p:txBody>
          <a:bodyPr>
            <a:normAutofit/>
          </a:bodyPr>
          <a:lstStyle/>
          <a:p>
            <a:r>
              <a:rPr lang="en-US" sz="5400" b="1" dirty="0"/>
              <a:t>Updated paperwork</a:t>
            </a:r>
          </a:p>
        </p:txBody>
      </p:sp>
      <p:sp>
        <p:nvSpPr>
          <p:cNvPr id="3" name="Content Placeholder 2">
            <a:extLst>
              <a:ext uri="{FF2B5EF4-FFF2-40B4-BE49-F238E27FC236}">
                <a16:creationId xmlns:a16="http://schemas.microsoft.com/office/drawing/2014/main" id="{2B882191-18BA-4FC7-B213-ADCEF9B978E1}"/>
              </a:ext>
            </a:extLst>
          </p:cNvPr>
          <p:cNvSpPr>
            <a:spLocks noGrp="1"/>
          </p:cNvSpPr>
          <p:nvPr>
            <p:ph idx="1"/>
          </p:nvPr>
        </p:nvSpPr>
        <p:spPr>
          <a:xfrm>
            <a:off x="838200" y="1491460"/>
            <a:ext cx="10515600" cy="4351338"/>
          </a:xfrm>
        </p:spPr>
        <p:txBody>
          <a:bodyPr vert="horz" lIns="91440" tIns="45720" rIns="91440" bIns="45720" rtlCol="0" anchor="t">
            <a:normAutofit fontScale="92500" lnSpcReduction="20000"/>
          </a:bodyPr>
          <a:lstStyle/>
          <a:p>
            <a:pPr>
              <a:lnSpc>
                <a:spcPct val="150000"/>
              </a:lnSpc>
            </a:pPr>
            <a:r>
              <a:rPr lang="en-US" sz="3200" dirty="0"/>
              <a:t>Please make sure that your licenses are current.</a:t>
            </a:r>
          </a:p>
          <a:p>
            <a:pPr>
              <a:lnSpc>
                <a:spcPct val="150000"/>
              </a:lnSpc>
            </a:pPr>
            <a:r>
              <a:rPr lang="en-US" sz="3200" dirty="0"/>
              <a:t>As they expire, please make sure you send updated copies of the following to Teri: </a:t>
            </a:r>
          </a:p>
          <a:p>
            <a:pPr lvl="1">
              <a:lnSpc>
                <a:spcPct val="150000"/>
              </a:lnSpc>
            </a:pPr>
            <a:r>
              <a:rPr lang="en-US" sz="2800" dirty="0"/>
              <a:t>Board license</a:t>
            </a:r>
          </a:p>
          <a:p>
            <a:pPr lvl="1">
              <a:lnSpc>
                <a:spcPct val="150000"/>
              </a:lnSpc>
            </a:pPr>
            <a:r>
              <a:rPr lang="en-US" sz="2800" dirty="0"/>
              <a:t>PED license</a:t>
            </a:r>
          </a:p>
          <a:p>
            <a:pPr lvl="1">
              <a:lnSpc>
                <a:spcPct val="150000"/>
              </a:lnSpc>
            </a:pPr>
            <a:r>
              <a:rPr lang="en-US" sz="2800" dirty="0"/>
              <a:t>CPI/CPR certifications</a:t>
            </a:r>
          </a:p>
          <a:p>
            <a:pPr lvl="1">
              <a:lnSpc>
                <a:spcPct val="150000"/>
              </a:lnSpc>
            </a:pPr>
            <a:r>
              <a:rPr lang="en-US" sz="2800" dirty="0"/>
              <a:t>Auto insurance</a:t>
            </a:r>
          </a:p>
          <a:p>
            <a:pPr marL="457200" lvl="1" indent="0">
              <a:buNone/>
            </a:pPr>
            <a:endParaRPr lang="en-US" dirty="0"/>
          </a:p>
        </p:txBody>
      </p:sp>
    </p:spTree>
    <p:extLst>
      <p:ext uri="{BB962C8B-B14F-4D97-AF65-F5344CB8AC3E}">
        <p14:creationId xmlns:p14="http://schemas.microsoft.com/office/powerpoint/2010/main" val="339029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D26D-53C3-4AF2-8B6C-A7F3D8CD690E}"/>
              </a:ext>
            </a:extLst>
          </p:cNvPr>
          <p:cNvSpPr>
            <a:spLocks noGrp="1"/>
          </p:cNvSpPr>
          <p:nvPr>
            <p:ph type="title"/>
          </p:nvPr>
        </p:nvSpPr>
        <p:spPr>
          <a:xfrm>
            <a:off x="838200" y="150636"/>
            <a:ext cx="10515600" cy="1325563"/>
          </a:xfrm>
        </p:spPr>
        <p:txBody>
          <a:bodyPr>
            <a:normAutofit/>
          </a:bodyPr>
          <a:lstStyle/>
          <a:p>
            <a:pPr marL="0" indent="0" algn="ctr">
              <a:buNone/>
            </a:pPr>
            <a:r>
              <a:rPr lang="en-US" sz="5400" b="1">
                <a:solidFill>
                  <a:schemeClr val="tx2">
                    <a:lumMod val="75000"/>
                  </a:schemeClr>
                </a:solidFill>
                <a:effectLst>
                  <a:outerShdw blurRad="38100" dist="38100" dir="2700000" algn="tl">
                    <a:srgbClr val="000000">
                      <a:alpha val="43137"/>
                    </a:srgbClr>
                  </a:outerShdw>
                </a:effectLst>
              </a:rPr>
              <a:t>Yearly Trainings</a:t>
            </a:r>
            <a:endParaRPr lang="en-US" sz="3200" b="1" dirty="0">
              <a:solidFill>
                <a:schemeClr val="tx2">
                  <a:lumMod val="75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2B882191-18BA-4FC7-B213-ADCEF9B978E1}"/>
              </a:ext>
            </a:extLst>
          </p:cNvPr>
          <p:cNvSpPr>
            <a:spLocks noGrp="1"/>
          </p:cNvSpPr>
          <p:nvPr>
            <p:ph idx="1"/>
          </p:nvPr>
        </p:nvSpPr>
        <p:spPr>
          <a:xfrm>
            <a:off x="838200" y="1491460"/>
            <a:ext cx="10515600" cy="4351338"/>
          </a:xfrm>
        </p:spPr>
        <p:txBody>
          <a:bodyPr vert="horz" lIns="91440" tIns="45720" rIns="91440" bIns="45720" rtlCol="0" anchor="t">
            <a:normAutofit/>
          </a:bodyPr>
          <a:lstStyle/>
          <a:p>
            <a:pPr marL="0" indent="0" algn="ctr">
              <a:buNone/>
            </a:pPr>
            <a:r>
              <a:rPr lang="en-US" sz="3200" dirty="0">
                <a:solidFill>
                  <a:schemeClr val="tx2">
                    <a:lumMod val="75000"/>
                  </a:schemeClr>
                </a:solidFill>
              </a:rPr>
              <a:t>There are 3 mandatory trainings each year:</a:t>
            </a:r>
          </a:p>
          <a:p>
            <a:pPr algn="ctr"/>
            <a:r>
              <a:rPr lang="en-US" sz="2400" dirty="0">
                <a:solidFill>
                  <a:schemeClr val="tx2">
                    <a:lumMod val="75000"/>
                  </a:schemeClr>
                </a:solidFill>
              </a:rPr>
              <a:t>Bloodborne Pathogens</a:t>
            </a:r>
          </a:p>
          <a:p>
            <a:pPr algn="ctr"/>
            <a:r>
              <a:rPr lang="en-US" sz="2400" dirty="0">
                <a:solidFill>
                  <a:schemeClr val="tx2">
                    <a:lumMod val="75000"/>
                  </a:schemeClr>
                </a:solidFill>
              </a:rPr>
              <a:t>Sexual Harassment</a:t>
            </a:r>
          </a:p>
          <a:p>
            <a:pPr algn="ctr"/>
            <a:r>
              <a:rPr lang="en-US" sz="2400" dirty="0">
                <a:solidFill>
                  <a:schemeClr val="tx2">
                    <a:lumMod val="75000"/>
                  </a:schemeClr>
                </a:solidFill>
              </a:rPr>
              <a:t>Child Abuse and Neglect</a:t>
            </a:r>
          </a:p>
          <a:p>
            <a:pPr marL="0" indent="0" algn="ctr">
              <a:buNone/>
            </a:pPr>
            <a:endParaRPr lang="en-US" sz="2400" dirty="0">
              <a:solidFill>
                <a:schemeClr val="tx2">
                  <a:lumMod val="75000"/>
                </a:schemeClr>
              </a:solidFill>
            </a:endParaRPr>
          </a:p>
          <a:p>
            <a:pPr marL="0" indent="0" algn="ctr">
              <a:buNone/>
            </a:pPr>
            <a:r>
              <a:rPr lang="en-US" sz="2400" dirty="0">
                <a:solidFill>
                  <a:schemeClr val="tx2">
                    <a:lumMod val="75000"/>
                  </a:schemeClr>
                </a:solidFill>
              </a:rPr>
              <a:t>Links will be sent to your CES email in the next week. </a:t>
            </a:r>
          </a:p>
          <a:p>
            <a:pPr marL="0" indent="0" algn="ctr">
              <a:buNone/>
            </a:pPr>
            <a:endParaRPr lang="en-US" sz="2400" dirty="0">
              <a:solidFill>
                <a:schemeClr val="tx2">
                  <a:lumMod val="75000"/>
                </a:schemeClr>
              </a:solidFill>
            </a:endParaRPr>
          </a:p>
          <a:p>
            <a:pPr marL="457200" lvl="1" indent="0">
              <a:buNone/>
            </a:pPr>
            <a:r>
              <a:rPr lang="en-US"/>
              <a:t>An</a:t>
            </a:r>
            <a:r>
              <a:rPr lang="en-US" dirty="0"/>
              <a:t> additional training will be required due to House Bill 128. More information will be sent once we have a training </a:t>
            </a:r>
            <a:r>
              <a:rPr lang="en-US"/>
              <a:t>for you to complete. </a:t>
            </a:r>
            <a:endParaRPr lang="en-US" dirty="0"/>
          </a:p>
        </p:txBody>
      </p:sp>
    </p:spTree>
    <p:extLst>
      <p:ext uri="{BB962C8B-B14F-4D97-AF65-F5344CB8AC3E}">
        <p14:creationId xmlns:p14="http://schemas.microsoft.com/office/powerpoint/2010/main" val="524334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E3A0-5E6D-4D65-AC55-1D192D040E9C}"/>
              </a:ext>
            </a:extLst>
          </p:cNvPr>
          <p:cNvSpPr>
            <a:spLocks noGrp="1"/>
          </p:cNvSpPr>
          <p:nvPr>
            <p:ph type="title"/>
          </p:nvPr>
        </p:nvSpPr>
        <p:spPr>
          <a:xfrm>
            <a:off x="838200" y="128058"/>
            <a:ext cx="10515600" cy="1325563"/>
          </a:xfrm>
        </p:spPr>
        <p:txBody>
          <a:bodyPr>
            <a:normAutofit/>
          </a:bodyPr>
          <a:lstStyle/>
          <a:p>
            <a:r>
              <a:rPr lang="en-US" sz="5400" b="1" dirty="0">
                <a:ea typeface="+mj-lt"/>
                <a:cs typeface="+mj-lt"/>
              </a:rPr>
              <a:t>Background Checks</a:t>
            </a:r>
            <a:endParaRPr lang="en-US" dirty="0"/>
          </a:p>
        </p:txBody>
      </p:sp>
      <p:sp>
        <p:nvSpPr>
          <p:cNvPr id="3" name="Content Placeholder 2"/>
          <p:cNvSpPr>
            <a:spLocks noGrp="1"/>
          </p:cNvSpPr>
          <p:nvPr>
            <p:ph idx="1"/>
          </p:nvPr>
        </p:nvSpPr>
        <p:spPr>
          <a:xfrm>
            <a:off x="838200" y="1253331"/>
            <a:ext cx="10515600" cy="4351338"/>
          </a:xfrm>
        </p:spPr>
        <p:txBody>
          <a:bodyPr vert="horz" lIns="91440" tIns="45720" rIns="91440" bIns="45720" rtlCol="0" anchor="t">
            <a:normAutofit/>
          </a:bodyPr>
          <a:lstStyle/>
          <a:p>
            <a:pPr>
              <a:lnSpc>
                <a:spcPct val="100000"/>
              </a:lnSpc>
              <a:spcBef>
                <a:spcPts val="0"/>
              </a:spcBef>
            </a:pPr>
            <a:r>
              <a:rPr lang="en-US" sz="3200" dirty="0">
                <a:solidFill>
                  <a:schemeClr val="tx2">
                    <a:lumMod val="75000"/>
                  </a:schemeClr>
                </a:solidFill>
              </a:rPr>
              <a:t>CES will complete a </a:t>
            </a:r>
            <a:r>
              <a:rPr lang="en-US" sz="3200" dirty="0" err="1">
                <a:solidFill>
                  <a:schemeClr val="tx2">
                    <a:lumMod val="75000"/>
                  </a:schemeClr>
                </a:solidFill>
              </a:rPr>
              <a:t>GoodHire</a:t>
            </a:r>
            <a:r>
              <a:rPr lang="en-US" sz="3200" dirty="0">
                <a:solidFill>
                  <a:schemeClr val="tx2">
                    <a:lumMod val="75000"/>
                  </a:schemeClr>
                </a:solidFill>
              </a:rPr>
              <a:t> Social Security background check every 2 years. </a:t>
            </a:r>
          </a:p>
          <a:p>
            <a:pPr>
              <a:lnSpc>
                <a:spcPct val="100000"/>
              </a:lnSpc>
              <a:spcBef>
                <a:spcPts val="0"/>
              </a:spcBef>
            </a:pPr>
            <a:r>
              <a:rPr lang="en-US" sz="3200" dirty="0">
                <a:solidFill>
                  <a:schemeClr val="tx2">
                    <a:lumMod val="75000"/>
                  </a:schemeClr>
                </a:solidFill>
              </a:rPr>
              <a:t>CES will complete a work history verification compliant with HB 128 for new hires and anyone being assigned to a new school. </a:t>
            </a:r>
          </a:p>
          <a:p>
            <a:pPr>
              <a:lnSpc>
                <a:spcPct val="100000"/>
              </a:lnSpc>
              <a:spcBef>
                <a:spcPts val="0"/>
              </a:spcBef>
            </a:pPr>
            <a:r>
              <a:rPr lang="en-US" sz="3200" dirty="0">
                <a:solidFill>
                  <a:schemeClr val="tx2">
                    <a:lumMod val="75000"/>
                  </a:schemeClr>
                </a:solidFill>
              </a:rPr>
              <a:t>CES relies on schools to complete the required FBI fingerprint background check on staff to comply with each school’s individual policy for contract staff. </a:t>
            </a:r>
            <a:endParaRPr lang="en-US" sz="3200" dirty="0"/>
          </a:p>
        </p:txBody>
      </p:sp>
    </p:spTree>
    <p:extLst>
      <p:ext uri="{BB962C8B-B14F-4D97-AF65-F5344CB8AC3E}">
        <p14:creationId xmlns:p14="http://schemas.microsoft.com/office/powerpoint/2010/main" val="378657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D26D-53C3-4AF2-8B6C-A7F3D8CD690E}"/>
              </a:ext>
            </a:extLst>
          </p:cNvPr>
          <p:cNvSpPr>
            <a:spLocks noGrp="1"/>
          </p:cNvSpPr>
          <p:nvPr>
            <p:ph type="title"/>
          </p:nvPr>
        </p:nvSpPr>
        <p:spPr>
          <a:xfrm>
            <a:off x="838200" y="150636"/>
            <a:ext cx="10515600" cy="1325563"/>
          </a:xfrm>
        </p:spPr>
        <p:txBody>
          <a:bodyPr>
            <a:normAutofit/>
          </a:bodyPr>
          <a:lstStyle/>
          <a:p>
            <a:r>
              <a:rPr lang="en-US" sz="5400" b="1"/>
              <a:t>Workman's Compensation</a:t>
            </a:r>
            <a:endParaRPr lang="en-US" sz="5400" b="1" dirty="0"/>
          </a:p>
        </p:txBody>
      </p:sp>
      <p:sp>
        <p:nvSpPr>
          <p:cNvPr id="3" name="Content Placeholder 2">
            <a:extLst>
              <a:ext uri="{FF2B5EF4-FFF2-40B4-BE49-F238E27FC236}">
                <a16:creationId xmlns:a16="http://schemas.microsoft.com/office/drawing/2014/main" id="{2B882191-18BA-4FC7-B213-ADCEF9B978E1}"/>
              </a:ext>
            </a:extLst>
          </p:cNvPr>
          <p:cNvSpPr>
            <a:spLocks noGrp="1"/>
          </p:cNvSpPr>
          <p:nvPr>
            <p:ph idx="1"/>
          </p:nvPr>
        </p:nvSpPr>
        <p:spPr>
          <a:xfrm>
            <a:off x="838200" y="1476199"/>
            <a:ext cx="10515600" cy="4351338"/>
          </a:xfrm>
        </p:spPr>
        <p:txBody>
          <a:bodyPr vert="horz" lIns="91440" tIns="45720" rIns="91440" bIns="45720" rtlCol="0" anchor="t">
            <a:normAutofit lnSpcReduction="10000"/>
          </a:bodyPr>
          <a:lstStyle/>
          <a:p>
            <a:pPr marL="0" indent="0">
              <a:lnSpc>
                <a:spcPct val="150000"/>
              </a:lnSpc>
              <a:buNone/>
            </a:pPr>
            <a:r>
              <a:rPr lang="en-US" sz="3200" dirty="0"/>
              <a:t>If you are injured on the job, please contact CES as soon as possible. Please seek medical attention for even small injuries. Remember CES is your employer, NOT the District/Charter you are assigned to. First report of injury forms should be filled out with CES as soon as </a:t>
            </a:r>
            <a:r>
              <a:rPr lang="en-US" sz="3200"/>
              <a:t>possible but no later than 15 days after the injury.</a:t>
            </a:r>
          </a:p>
          <a:p>
            <a:pPr marL="457200" lvl="1" indent="0">
              <a:buNone/>
            </a:pPr>
            <a:endParaRPr lang="en-US" dirty="0"/>
          </a:p>
        </p:txBody>
      </p:sp>
    </p:spTree>
    <p:extLst>
      <p:ext uri="{BB962C8B-B14F-4D97-AF65-F5344CB8AC3E}">
        <p14:creationId xmlns:p14="http://schemas.microsoft.com/office/powerpoint/2010/main" val="409855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ADB70EC-975B-40D8-BEC9-45A8BDA06C58}"/>
              </a:ext>
            </a:extLst>
          </p:cNvPr>
          <p:cNvSpPr txBox="1"/>
          <p:nvPr/>
        </p:nvSpPr>
        <p:spPr>
          <a:xfrm>
            <a:off x="2438400" y="152400"/>
            <a:ext cx="7543800" cy="707886"/>
          </a:xfrm>
          <a:prstGeom prst="rect">
            <a:avLst/>
          </a:prstGeom>
          <a:noFill/>
        </p:spPr>
        <p:txBody>
          <a:bodyPr wrap="square" rtlCol="0">
            <a:spAutoFit/>
          </a:bodyPr>
          <a:lstStyle/>
          <a:p>
            <a:pPr algn="ctr"/>
            <a:r>
              <a:rPr lang="en-US" sz="4000" b="1"/>
              <a:t>Ancillary Handbook</a:t>
            </a:r>
          </a:p>
        </p:txBody>
      </p:sp>
      <p:cxnSp>
        <p:nvCxnSpPr>
          <p:cNvPr id="6" name="Straight Connector 5">
            <a:extLst>
              <a:ext uri="{FF2B5EF4-FFF2-40B4-BE49-F238E27FC236}">
                <a16:creationId xmlns:a16="http://schemas.microsoft.com/office/drawing/2014/main" id="{C37CE8ED-F6DC-4F91-A08F-597F2AD194FA}"/>
              </a:ext>
            </a:extLst>
          </p:cNvPr>
          <p:cNvCxnSpPr/>
          <p:nvPr/>
        </p:nvCxnSpPr>
        <p:spPr>
          <a:xfrm>
            <a:off x="1572508" y="798731"/>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E8AE8BB-CA79-4333-8000-08DA297B3ADA}"/>
              </a:ext>
            </a:extLst>
          </p:cNvPr>
          <p:cNvCxnSpPr/>
          <p:nvPr/>
        </p:nvCxnSpPr>
        <p:spPr>
          <a:xfrm>
            <a:off x="1572508" y="1005245"/>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descr="Graphical user interface, text, application, email&#10;&#10;Description automatically generated">
            <a:extLst>
              <a:ext uri="{FF2B5EF4-FFF2-40B4-BE49-F238E27FC236}">
                <a16:creationId xmlns:a16="http://schemas.microsoft.com/office/drawing/2014/main" id="{39F2DE89-79BB-44EC-B437-BB9D212060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182" y="1154430"/>
            <a:ext cx="8776252" cy="5474970"/>
          </a:xfrm>
          <a:prstGeom prst="rect">
            <a:avLst/>
          </a:prstGeom>
        </p:spPr>
      </p:pic>
    </p:spTree>
    <p:extLst>
      <p:ext uri="{BB962C8B-B14F-4D97-AF65-F5344CB8AC3E}">
        <p14:creationId xmlns:p14="http://schemas.microsoft.com/office/powerpoint/2010/main" val="225438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D26D-53C3-4AF2-8B6C-A7F3D8CD690E}"/>
              </a:ext>
            </a:extLst>
          </p:cNvPr>
          <p:cNvSpPr>
            <a:spLocks noGrp="1"/>
          </p:cNvSpPr>
          <p:nvPr>
            <p:ph type="title"/>
          </p:nvPr>
        </p:nvSpPr>
        <p:spPr>
          <a:xfrm>
            <a:off x="838200" y="150636"/>
            <a:ext cx="10515600" cy="1325563"/>
          </a:xfrm>
        </p:spPr>
        <p:txBody>
          <a:bodyPr>
            <a:normAutofit/>
          </a:bodyPr>
          <a:lstStyle/>
          <a:p>
            <a:r>
              <a:rPr lang="en-US" sz="5400" b="1" dirty="0"/>
              <a:t>Flexible Spending Accounts</a:t>
            </a:r>
          </a:p>
        </p:txBody>
      </p:sp>
      <p:sp>
        <p:nvSpPr>
          <p:cNvPr id="3" name="Content Placeholder 2">
            <a:extLst>
              <a:ext uri="{FF2B5EF4-FFF2-40B4-BE49-F238E27FC236}">
                <a16:creationId xmlns:a16="http://schemas.microsoft.com/office/drawing/2014/main" id="{2B882191-18BA-4FC7-B213-ADCEF9B978E1}"/>
              </a:ext>
            </a:extLst>
          </p:cNvPr>
          <p:cNvSpPr>
            <a:spLocks noGrp="1"/>
          </p:cNvSpPr>
          <p:nvPr>
            <p:ph idx="1"/>
          </p:nvPr>
        </p:nvSpPr>
        <p:spPr>
          <a:xfrm>
            <a:off x="838200" y="1476199"/>
            <a:ext cx="10515600" cy="4351338"/>
          </a:xfrm>
        </p:spPr>
        <p:txBody>
          <a:bodyPr vert="horz" lIns="91440" tIns="45720" rIns="91440" bIns="45720" rtlCol="0" anchor="t">
            <a:normAutofit/>
          </a:bodyPr>
          <a:lstStyle/>
          <a:p>
            <a:pPr>
              <a:lnSpc>
                <a:spcPct val="150000"/>
              </a:lnSpc>
            </a:pPr>
            <a:r>
              <a:rPr lang="en-US" sz="3200" dirty="0"/>
              <a:t>If you've signed up for a Flexible Spending Account (Health Savings Account or Dependent Care Account) please make sure you use the funds in those accounts. Receipts must be dated on or before October 31, 2021.  </a:t>
            </a:r>
          </a:p>
          <a:p>
            <a:pPr marL="457200" lvl="1" indent="0">
              <a:buNone/>
            </a:pPr>
            <a:endParaRPr lang="en-US" dirty="0"/>
          </a:p>
        </p:txBody>
      </p:sp>
    </p:spTree>
    <p:extLst>
      <p:ext uri="{BB962C8B-B14F-4D97-AF65-F5344CB8AC3E}">
        <p14:creationId xmlns:p14="http://schemas.microsoft.com/office/powerpoint/2010/main" val="191262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087C-E304-41EA-87BB-00A9DCD159FA}"/>
              </a:ext>
            </a:extLst>
          </p:cNvPr>
          <p:cNvSpPr>
            <a:spLocks noGrp="1"/>
          </p:cNvSpPr>
          <p:nvPr>
            <p:ph type="title"/>
          </p:nvPr>
        </p:nvSpPr>
        <p:spPr/>
        <p:txBody>
          <a:bodyPr/>
          <a:lstStyle/>
          <a:p>
            <a:r>
              <a:rPr lang="en-US" dirty="0"/>
              <a:t>Transition from CBA to First Financial</a:t>
            </a:r>
          </a:p>
        </p:txBody>
      </p:sp>
      <p:sp>
        <p:nvSpPr>
          <p:cNvPr id="3" name="Content Placeholder 2">
            <a:extLst>
              <a:ext uri="{FF2B5EF4-FFF2-40B4-BE49-F238E27FC236}">
                <a16:creationId xmlns:a16="http://schemas.microsoft.com/office/drawing/2014/main" id="{7EFA95C6-3717-41A7-AD04-12764B8E64BE}"/>
              </a:ext>
            </a:extLst>
          </p:cNvPr>
          <p:cNvSpPr>
            <a:spLocks noGrp="1"/>
          </p:cNvSpPr>
          <p:nvPr>
            <p:ph idx="1"/>
          </p:nvPr>
        </p:nvSpPr>
        <p:spPr/>
        <p:txBody>
          <a:bodyPr/>
          <a:lstStyle/>
          <a:p>
            <a:pPr lvl="1"/>
            <a:r>
              <a:rPr lang="en-US" dirty="0"/>
              <a:t>Upcoming virtual recording to discuss transition</a:t>
            </a:r>
          </a:p>
          <a:p>
            <a:pPr lvl="1"/>
            <a:r>
              <a:rPr lang="en-US" dirty="0"/>
              <a:t>Follow up Q &amp; A sessions will follow in September 2021</a:t>
            </a:r>
          </a:p>
          <a:p>
            <a:pPr lvl="1"/>
            <a:r>
              <a:rPr lang="en-US" dirty="0"/>
              <a:t>Open enrollment in September/</a:t>
            </a:r>
            <a:r>
              <a:rPr lang="en-US"/>
              <a:t>October</a:t>
            </a:r>
            <a:endParaRPr lang="en-US" dirty="0"/>
          </a:p>
          <a:p>
            <a:pPr lvl="1"/>
            <a:endParaRPr lang="en-US" dirty="0"/>
          </a:p>
        </p:txBody>
      </p:sp>
    </p:spTree>
    <p:extLst>
      <p:ext uri="{BB962C8B-B14F-4D97-AF65-F5344CB8AC3E}">
        <p14:creationId xmlns:p14="http://schemas.microsoft.com/office/powerpoint/2010/main" val="124279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D26D-53C3-4AF2-8B6C-A7F3D8CD690E}"/>
              </a:ext>
            </a:extLst>
          </p:cNvPr>
          <p:cNvSpPr>
            <a:spLocks noGrp="1"/>
          </p:cNvSpPr>
          <p:nvPr>
            <p:ph type="title"/>
          </p:nvPr>
        </p:nvSpPr>
        <p:spPr>
          <a:xfrm>
            <a:off x="838200" y="150636"/>
            <a:ext cx="10515600" cy="1325563"/>
          </a:xfrm>
        </p:spPr>
        <p:txBody>
          <a:bodyPr>
            <a:normAutofit/>
          </a:bodyPr>
          <a:lstStyle/>
          <a:p>
            <a:r>
              <a:rPr lang="en-US" sz="5400" b="1"/>
              <a:t>Insurance Premiums</a:t>
            </a:r>
            <a:endParaRPr lang="en-US" sz="5400" b="1" dirty="0"/>
          </a:p>
        </p:txBody>
      </p:sp>
      <p:sp>
        <p:nvSpPr>
          <p:cNvPr id="3" name="Content Placeholder 2">
            <a:extLst>
              <a:ext uri="{FF2B5EF4-FFF2-40B4-BE49-F238E27FC236}">
                <a16:creationId xmlns:a16="http://schemas.microsoft.com/office/drawing/2014/main" id="{2B882191-18BA-4FC7-B213-ADCEF9B978E1}"/>
              </a:ext>
            </a:extLst>
          </p:cNvPr>
          <p:cNvSpPr>
            <a:spLocks noGrp="1"/>
          </p:cNvSpPr>
          <p:nvPr>
            <p:ph idx="1"/>
          </p:nvPr>
        </p:nvSpPr>
        <p:spPr>
          <a:xfrm>
            <a:off x="520046" y="1977272"/>
            <a:ext cx="11151908" cy="2903455"/>
          </a:xfrm>
        </p:spPr>
        <p:txBody>
          <a:bodyPr vert="horz" lIns="91440" tIns="45720" rIns="91440" bIns="45720" rtlCol="0" anchor="t">
            <a:normAutofit fontScale="85000" lnSpcReduction="10000"/>
          </a:bodyPr>
          <a:lstStyle/>
          <a:p>
            <a:pPr>
              <a:lnSpc>
                <a:spcPct val="150000"/>
              </a:lnSpc>
            </a:pPr>
            <a:r>
              <a:rPr lang="en-US" sz="3200"/>
              <a:t>NMPSIA </a:t>
            </a:r>
            <a:r>
              <a:rPr lang="en-US" sz="3200" dirty="0"/>
              <a:t>is raising </a:t>
            </a:r>
            <a:r>
              <a:rPr lang="en-US" sz="3200" b="1" u="sng" dirty="0"/>
              <a:t>medical</a:t>
            </a:r>
            <a:r>
              <a:rPr lang="en-US" sz="3200" dirty="0"/>
              <a:t> </a:t>
            </a:r>
            <a:r>
              <a:rPr lang="en-US" sz="3200"/>
              <a:t>insurance premiums on October 1, </a:t>
            </a:r>
            <a:r>
              <a:rPr lang="en-US" sz="3200" dirty="0"/>
              <a:t>2021</a:t>
            </a:r>
            <a:r>
              <a:rPr lang="en-US" sz="3200"/>
              <a:t>.</a:t>
            </a:r>
            <a:endParaRPr lang="en-US" sz="3200" dirty="0"/>
          </a:p>
          <a:p>
            <a:pPr lvl="1">
              <a:lnSpc>
                <a:spcPct val="150000"/>
              </a:lnSpc>
            </a:pPr>
            <a:r>
              <a:rPr lang="en-US" sz="2800" dirty="0"/>
              <a:t>6% increase on High and EPO medical plans</a:t>
            </a:r>
          </a:p>
          <a:p>
            <a:pPr lvl="1">
              <a:lnSpc>
                <a:spcPct val="150000"/>
              </a:lnSpc>
            </a:pPr>
            <a:r>
              <a:rPr lang="en-US" sz="2800" dirty="0"/>
              <a:t>3.5% increase on Low medical plans </a:t>
            </a:r>
          </a:p>
          <a:p>
            <a:pPr>
              <a:lnSpc>
                <a:spcPct val="150000"/>
              </a:lnSpc>
            </a:pPr>
            <a:r>
              <a:rPr lang="en-US" dirty="0"/>
              <a:t>No increase to dental or vision plans</a:t>
            </a:r>
          </a:p>
        </p:txBody>
      </p:sp>
    </p:spTree>
    <p:extLst>
      <p:ext uri="{BB962C8B-B14F-4D97-AF65-F5344CB8AC3E}">
        <p14:creationId xmlns:p14="http://schemas.microsoft.com/office/powerpoint/2010/main" val="390449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D26D-53C3-4AF2-8B6C-A7F3D8CD690E}"/>
              </a:ext>
            </a:extLst>
          </p:cNvPr>
          <p:cNvSpPr>
            <a:spLocks noGrp="1"/>
          </p:cNvSpPr>
          <p:nvPr>
            <p:ph type="title"/>
          </p:nvPr>
        </p:nvSpPr>
        <p:spPr>
          <a:xfrm>
            <a:off x="838200" y="150636"/>
            <a:ext cx="10515600" cy="1325563"/>
          </a:xfrm>
        </p:spPr>
        <p:txBody>
          <a:bodyPr>
            <a:normAutofit/>
          </a:bodyPr>
          <a:lstStyle/>
          <a:p>
            <a:r>
              <a:rPr lang="en-US" sz="5400" b="1"/>
              <a:t>Open Enrollment</a:t>
            </a:r>
            <a:endParaRPr lang="en-US" sz="5400" b="1" dirty="0"/>
          </a:p>
        </p:txBody>
      </p:sp>
      <p:sp>
        <p:nvSpPr>
          <p:cNvPr id="3" name="Content Placeholder 2">
            <a:extLst>
              <a:ext uri="{FF2B5EF4-FFF2-40B4-BE49-F238E27FC236}">
                <a16:creationId xmlns:a16="http://schemas.microsoft.com/office/drawing/2014/main" id="{2B882191-18BA-4FC7-B213-ADCEF9B978E1}"/>
              </a:ext>
            </a:extLst>
          </p:cNvPr>
          <p:cNvSpPr>
            <a:spLocks noGrp="1"/>
          </p:cNvSpPr>
          <p:nvPr>
            <p:ph idx="1"/>
          </p:nvPr>
        </p:nvSpPr>
        <p:spPr>
          <a:xfrm>
            <a:off x="838200" y="1351805"/>
            <a:ext cx="10515600" cy="4351338"/>
          </a:xfrm>
        </p:spPr>
        <p:txBody>
          <a:bodyPr vert="horz" lIns="91440" tIns="45720" rIns="91440" bIns="45720" rtlCol="0" anchor="t">
            <a:normAutofit/>
          </a:bodyPr>
          <a:lstStyle/>
          <a:p>
            <a:pPr marL="0" indent="0">
              <a:lnSpc>
                <a:spcPct val="150000"/>
              </a:lnSpc>
              <a:buNone/>
            </a:pPr>
            <a:r>
              <a:rPr lang="en-US" sz="3200"/>
              <a:t>We will begin open enrollment for NMPSIA and the Cafeteria plan in September. If you choose to drop NMPSIA coverage, it takes effect November 1, </a:t>
            </a:r>
            <a:r>
              <a:rPr lang="en-US" sz="3200" dirty="0"/>
              <a:t>2021</a:t>
            </a:r>
            <a:r>
              <a:rPr lang="en-US" sz="3200"/>
              <a:t>. If you switch enrollment or add coverage, the change/add takes effect January 1, </a:t>
            </a:r>
            <a:r>
              <a:rPr lang="en-US" sz="3200" dirty="0"/>
              <a:t>2022</a:t>
            </a:r>
            <a:r>
              <a:rPr lang="en-US" sz="3200"/>
              <a:t>.  </a:t>
            </a:r>
            <a:endParaRPr lang="en-US"/>
          </a:p>
          <a:p>
            <a:pPr marL="457200" lvl="1" indent="0">
              <a:buNone/>
            </a:pPr>
            <a:endParaRPr lang="en-US" dirty="0"/>
          </a:p>
        </p:txBody>
      </p:sp>
    </p:spTree>
    <p:extLst>
      <p:ext uri="{BB962C8B-B14F-4D97-AF65-F5344CB8AC3E}">
        <p14:creationId xmlns:p14="http://schemas.microsoft.com/office/powerpoint/2010/main" val="323545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85F2-5EEA-490D-8519-985AB9FBE7C0}"/>
              </a:ext>
            </a:extLst>
          </p:cNvPr>
          <p:cNvSpPr>
            <a:spLocks noGrp="1"/>
          </p:cNvSpPr>
          <p:nvPr>
            <p:ph type="title"/>
          </p:nvPr>
        </p:nvSpPr>
        <p:spPr>
          <a:xfrm>
            <a:off x="373883" y="3092293"/>
            <a:ext cx="3932237" cy="3111814"/>
          </a:xfrm>
        </p:spPr>
        <p:txBody>
          <a:bodyPr>
            <a:noAutofit/>
          </a:bodyPr>
          <a:lstStyle/>
          <a:p>
            <a:pPr algn="ctr"/>
            <a:r>
              <a:rPr lang="en-US" sz="3600" b="1" dirty="0"/>
              <a:t>For more information on </a:t>
            </a:r>
            <a:r>
              <a:rPr lang="en-US" sz="3600" b="1" dirty="0" err="1"/>
              <a:t>PlanMember</a:t>
            </a:r>
            <a:r>
              <a:rPr lang="en-US" sz="3600" b="1" dirty="0"/>
              <a:t> Services (Retirement and Investing) please contact Teri Thelemaque at </a:t>
            </a:r>
            <a:br>
              <a:rPr lang="en-US" sz="3600" b="1" dirty="0"/>
            </a:br>
            <a:r>
              <a:rPr lang="en-US" sz="3600" b="1" dirty="0">
                <a:hlinkClick r:id="rId3"/>
              </a:rPr>
              <a:t>teri@ces.org</a:t>
            </a:r>
            <a:br>
              <a:rPr lang="en-US" sz="3600" b="1" dirty="0"/>
            </a:br>
            <a:endParaRPr lang="en-US" sz="3600" b="1" dirty="0"/>
          </a:p>
        </p:txBody>
      </p:sp>
      <p:pic>
        <p:nvPicPr>
          <p:cNvPr id="8" name="Content Placeholder 7" descr="A picture containing text&#10;&#10;Description automatically generated">
            <a:extLst>
              <a:ext uri="{FF2B5EF4-FFF2-40B4-BE49-F238E27FC236}">
                <a16:creationId xmlns:a16="http://schemas.microsoft.com/office/drawing/2014/main" id="{80854AB7-B84A-43C6-8E56-58F8BF0F11ED}"/>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5881510" y="-26182"/>
            <a:ext cx="5350934" cy="6884182"/>
          </a:xfrm>
        </p:spPr>
      </p:pic>
    </p:spTree>
    <p:extLst>
      <p:ext uri="{BB962C8B-B14F-4D97-AF65-F5344CB8AC3E}">
        <p14:creationId xmlns:p14="http://schemas.microsoft.com/office/powerpoint/2010/main" val="157771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665589"/>
            <a:ext cx="4886325" cy="1526822"/>
          </a:xfrm>
          <a:prstGeom prst="rect">
            <a:avLst/>
          </a:prstGeom>
        </p:spPr>
        <p:txBody>
          <a:bodyPr>
            <a:normAutofit fontScale="92500" lnSpcReduction="1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Materials and</a:t>
            </a:r>
          </a:p>
          <a:p>
            <a:pPr algn="ctr"/>
            <a:r>
              <a:rPr lang="en-US" sz="6000" dirty="0">
                <a:solidFill>
                  <a:schemeClr val="tx1"/>
                </a:solidFill>
              </a:rPr>
              <a:t>Allocations</a:t>
            </a:r>
          </a:p>
        </p:txBody>
      </p:sp>
      <p:sp>
        <p:nvSpPr>
          <p:cNvPr id="4" name="Text Placeholder 2"/>
          <p:cNvSpPr>
            <a:spLocks noGrp="1"/>
          </p:cNvSpPr>
          <p:nvPr>
            <p:ph type="body" idx="1"/>
          </p:nvPr>
        </p:nvSpPr>
        <p:spPr>
          <a:xfrm>
            <a:off x="4886325" y="2132650"/>
            <a:ext cx="7305675" cy="2597394"/>
          </a:xfrm>
          <a:noFill/>
        </p:spPr>
        <p:txBody>
          <a:bodyPr anchor="ctr" anchorCtr="1">
            <a:normAutofit fontScale="62500" lnSpcReduction="20000"/>
          </a:bodyPr>
          <a:lstStyle/>
          <a:p>
            <a:pPr marL="685800" indent="-685800" algn="ctr">
              <a:buFont typeface="Wingdings" panose="05000000000000000000" pitchFamily="2" charset="2"/>
              <a:buChar char="v"/>
            </a:pPr>
            <a:r>
              <a:rPr lang="en-US" sz="8600" b="1" dirty="0">
                <a:solidFill>
                  <a:schemeClr val="accent1"/>
                </a:solidFill>
              </a:rPr>
              <a:t>Angelina Sandoval</a:t>
            </a:r>
            <a:endParaRPr lang="en-US" sz="5400" b="1" dirty="0">
              <a:solidFill>
                <a:schemeClr val="accent1"/>
              </a:solidFill>
            </a:endParaRPr>
          </a:p>
          <a:p>
            <a:pPr algn="ctr">
              <a:lnSpc>
                <a:spcPct val="120000"/>
              </a:lnSpc>
            </a:pPr>
            <a:r>
              <a:rPr lang="en-US" sz="7700" dirty="0">
                <a:solidFill>
                  <a:schemeClr val="accent1"/>
                </a:solidFill>
              </a:rPr>
              <a:t>Ancillary Administrative Assistant</a:t>
            </a:r>
          </a:p>
        </p:txBody>
      </p:sp>
    </p:spTree>
    <p:extLst>
      <p:ext uri="{BB962C8B-B14F-4D97-AF65-F5344CB8AC3E}">
        <p14:creationId xmlns:p14="http://schemas.microsoft.com/office/powerpoint/2010/main" val="326704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61867" y="1600201"/>
            <a:ext cx="6477000" cy="1515533"/>
          </a:xfrm>
        </p:spPr>
        <p:txBody>
          <a:bodyPr>
            <a:normAutofit fontScale="90000"/>
          </a:bodyPr>
          <a:lstStyle/>
          <a:p>
            <a:r>
              <a:rPr lang="en-US" dirty="0"/>
              <a:t>Test Kits, Materials, Equipment, and Protocols</a:t>
            </a:r>
          </a:p>
        </p:txBody>
      </p:sp>
      <p:sp>
        <p:nvSpPr>
          <p:cNvPr id="3" name="Subtitle 2"/>
          <p:cNvSpPr>
            <a:spLocks noGrp="1"/>
          </p:cNvSpPr>
          <p:nvPr>
            <p:ph type="subTitle" idx="1"/>
          </p:nvPr>
        </p:nvSpPr>
        <p:spPr/>
        <p:txBody>
          <a:bodyPr>
            <a:normAutofit/>
          </a:bodyPr>
          <a:lstStyle/>
          <a:p>
            <a:r>
              <a:rPr lang="en-US" sz="3200"/>
              <a:t>We have an extensive library of test kits, therapy materials, and protocols for you to use.</a:t>
            </a:r>
          </a:p>
        </p:txBody>
      </p:sp>
      <p:pic>
        <p:nvPicPr>
          <p:cNvPr id="8194" name="Picture 2" descr="https://www.pearsonclinical.ca/content/dam/commerce/pearson-clinical-en_CA/clinicalCanadaProductCatalog_en/item-352-celf-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26" y="2666065"/>
            <a:ext cx="3008319" cy="107798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forms.hmhco.com/lp/assets/img/page-specific/93252-woodstock-johnson-iv-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126" y="131110"/>
            <a:ext cx="2328446" cy="1034447"/>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s-media-cache-ak0.pinimg.com/236x/f9/5f/9f/f95f9f32f555a4aae9deae975dec2a4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3367" y="4960342"/>
            <a:ext cx="3257940" cy="1794628"/>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s://www.pearsonclinical.ca/content/dam/commerce/pearson-clinical-en_CA/clinicalCanadaProductCatalog_en/item-660-gfta3-logo-lg.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8867" y="2254757"/>
            <a:ext cx="2282892" cy="1050130"/>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http://imaginetherapies.com.au/wp-content/uploads/2016/02/BOT2.jpg"/>
          <p:cNvPicPr>
            <a:picLocks noChangeAspect="1" noChangeArrowheads="1"/>
          </p:cNvPicPr>
          <p:nvPr/>
        </p:nvPicPr>
        <p:blipFill rotWithShape="1">
          <a:blip r:embed="rId7">
            <a:extLst>
              <a:ext uri="{28A0092B-C50C-407E-A947-70E740481C1C}">
                <a14:useLocalDpi xmlns:a14="http://schemas.microsoft.com/office/drawing/2010/main" val="0"/>
              </a:ext>
            </a:extLst>
          </a:blip>
          <a:srcRect l="4879" t="11882" r="46905" b="48214"/>
          <a:stretch/>
        </p:blipFill>
        <p:spPr bwMode="auto">
          <a:xfrm>
            <a:off x="1981200" y="5089875"/>
            <a:ext cx="3733800" cy="1596362"/>
          </a:xfrm>
          <a:prstGeom prst="rect">
            <a:avLst/>
          </a:prstGeom>
          <a:noFill/>
          <a:extLst>
            <a:ext uri="{909E8E84-426E-40DD-AFC4-6F175D3DCCD1}">
              <a14:hiddenFill xmlns:a14="http://schemas.microsoft.com/office/drawing/2010/main">
                <a:solidFill>
                  <a:srgbClr val="FFFFFF"/>
                </a:solidFill>
              </a14:hiddenFill>
            </a:ext>
          </a:extLst>
        </p:spPr>
      </p:pic>
      <p:pic>
        <p:nvPicPr>
          <p:cNvPr id="8210" name="Picture 18" descr="http://kingofwallpapers.com/ball/ball-01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71439" y="1330852"/>
            <a:ext cx="1202133" cy="1202133"/>
          </a:xfrm>
          <a:prstGeom prst="rect">
            <a:avLst/>
          </a:prstGeom>
          <a:noFill/>
          <a:extLst>
            <a:ext uri="{909E8E84-426E-40DD-AFC4-6F175D3DCCD1}">
              <a14:hiddenFill xmlns:a14="http://schemas.microsoft.com/office/drawing/2010/main">
                <a:solidFill>
                  <a:srgbClr val="FFFFFF"/>
                </a:solidFill>
              </a14:hiddenFill>
            </a:ext>
          </a:extLst>
        </p:spPr>
      </p:pic>
      <p:pic>
        <p:nvPicPr>
          <p:cNvPr id="8212" name="Picture 20" descr="http://www.dragonflytoys.com/images/products/200/C0225-A.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0" y="184458"/>
            <a:ext cx="1294765" cy="1825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595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430" y="146756"/>
            <a:ext cx="10058402" cy="1219200"/>
          </a:xfrm>
        </p:spPr>
        <p:txBody>
          <a:bodyPr>
            <a:normAutofit/>
          </a:bodyPr>
          <a:lstStyle/>
          <a:p>
            <a:r>
              <a:rPr lang="en-US" sz="5400" b="1" dirty="0"/>
              <a:t>Follett Website – Online Library</a:t>
            </a:r>
          </a:p>
        </p:txBody>
      </p:sp>
      <p:sp>
        <p:nvSpPr>
          <p:cNvPr id="3" name="Content Placeholder 2"/>
          <p:cNvSpPr>
            <a:spLocks noGrp="1"/>
          </p:cNvSpPr>
          <p:nvPr>
            <p:ph idx="1"/>
          </p:nvPr>
        </p:nvSpPr>
        <p:spPr>
          <a:xfrm>
            <a:off x="1066800" y="1365956"/>
            <a:ext cx="10058400" cy="4111978"/>
          </a:xfrm>
        </p:spPr>
        <p:txBody>
          <a:bodyPr vert="horz" lIns="91440" tIns="45720" rIns="91440" bIns="45720" rtlCol="0" anchor="t">
            <a:normAutofit fontScale="77500" lnSpcReduction="20000"/>
          </a:bodyPr>
          <a:lstStyle/>
          <a:p>
            <a:pPr>
              <a:lnSpc>
                <a:spcPct val="150000"/>
              </a:lnSpc>
            </a:pPr>
            <a:r>
              <a:rPr lang="en-US" dirty="0">
                <a:sym typeface="Wingdings" panose="05000000000000000000" pitchFamily="2" charset="2"/>
              </a:rPr>
              <a:t>Visit </a:t>
            </a:r>
            <a:r>
              <a:rPr lang="en-US" dirty="0">
                <a:sym typeface="Wingdings" panose="05000000000000000000" pitchFamily="2" charset="2"/>
                <a:hlinkClick r:id="rId3"/>
              </a:rPr>
              <a:t>https://nmces.follettdestiny.com/</a:t>
            </a:r>
            <a:r>
              <a:rPr lang="en-US" dirty="0">
                <a:sym typeface="Wingdings" panose="05000000000000000000" pitchFamily="2" charset="2"/>
              </a:rPr>
              <a:t> to log into your account to be able to view the materials we have available in our Ancillary Materials Library. We add to the library throughout the year! We are currently working on setting up log in credentials, we will update you as this is completed.</a:t>
            </a:r>
          </a:p>
          <a:p>
            <a:pPr>
              <a:lnSpc>
                <a:spcPct val="150000"/>
              </a:lnSpc>
            </a:pPr>
            <a:r>
              <a:rPr lang="en-US" dirty="0">
                <a:sym typeface="Wingdings" panose="05000000000000000000" pitchFamily="2" charset="2"/>
              </a:rPr>
              <a:t>Your login credentials – Username: your CES email address; Password: last 4 digits of social and last 2 digits of birth year. </a:t>
            </a:r>
          </a:p>
          <a:p>
            <a:pPr>
              <a:lnSpc>
                <a:spcPct val="150000"/>
              </a:lnSpc>
            </a:pPr>
            <a:r>
              <a:rPr lang="en-US" dirty="0">
                <a:sym typeface="Wingdings" panose="05000000000000000000" pitchFamily="2" charset="2"/>
              </a:rPr>
              <a:t>View what is currently checked out to you at any time.</a:t>
            </a:r>
          </a:p>
          <a:p>
            <a:pPr>
              <a:lnSpc>
                <a:spcPct val="150000"/>
              </a:lnSpc>
            </a:pPr>
            <a:r>
              <a:rPr lang="en-US" dirty="0">
                <a:sym typeface="Wingdings" panose="05000000000000000000" pitchFamily="2" charset="2"/>
              </a:rPr>
              <a:t>Call or email anytime with questions!</a:t>
            </a:r>
          </a:p>
        </p:txBody>
      </p:sp>
    </p:spTree>
    <p:extLst>
      <p:ext uri="{BB962C8B-B14F-4D97-AF65-F5344CB8AC3E}">
        <p14:creationId xmlns:p14="http://schemas.microsoft.com/office/powerpoint/2010/main" val="25163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C179-453C-4670-87D3-1A17295DA7D7}"/>
              </a:ext>
            </a:extLst>
          </p:cNvPr>
          <p:cNvSpPr>
            <a:spLocks noGrp="1"/>
          </p:cNvSpPr>
          <p:nvPr>
            <p:ph type="title"/>
          </p:nvPr>
        </p:nvSpPr>
        <p:spPr>
          <a:xfrm>
            <a:off x="838200" y="866274"/>
            <a:ext cx="10515600" cy="1251195"/>
          </a:xfrm>
        </p:spPr>
        <p:txBody>
          <a:bodyPr>
            <a:normAutofit fontScale="90000"/>
          </a:bodyPr>
          <a:lstStyle/>
          <a:p>
            <a:pPr algn="ctr"/>
            <a:r>
              <a:rPr lang="en-US" sz="4800" b="1" dirty="0"/>
              <a:t>Follett Website Tour and </a:t>
            </a:r>
            <a:br>
              <a:rPr lang="en-US" sz="4800" b="1" dirty="0"/>
            </a:br>
            <a:r>
              <a:rPr lang="en-US" sz="4800" b="1" dirty="0"/>
              <a:t>Account Setup</a:t>
            </a:r>
          </a:p>
        </p:txBody>
      </p:sp>
      <p:sp>
        <p:nvSpPr>
          <p:cNvPr id="3" name="TextBox 2">
            <a:extLst>
              <a:ext uri="{FF2B5EF4-FFF2-40B4-BE49-F238E27FC236}">
                <a16:creationId xmlns:a16="http://schemas.microsoft.com/office/drawing/2014/main" id="{CBA6CB23-FAA5-4144-88D8-D22FC95B29C5}"/>
              </a:ext>
            </a:extLst>
          </p:cNvPr>
          <p:cNvSpPr txBox="1"/>
          <p:nvPr/>
        </p:nvSpPr>
        <p:spPr>
          <a:xfrm>
            <a:off x="433137" y="2144347"/>
            <a:ext cx="9537181" cy="461665"/>
          </a:xfrm>
          <a:prstGeom prst="rect">
            <a:avLst/>
          </a:prstGeom>
          <a:noFill/>
        </p:spPr>
        <p:txBody>
          <a:bodyPr wrap="square" rtlCol="0">
            <a:spAutoFit/>
          </a:bodyPr>
          <a:lstStyle/>
          <a:p>
            <a:r>
              <a:rPr lang="en-US" sz="2400" b="1" dirty="0"/>
              <a:t>Step 1: Go to the website: https://nmces.follettdestiny.com</a:t>
            </a:r>
          </a:p>
        </p:txBody>
      </p:sp>
      <p:pic>
        <p:nvPicPr>
          <p:cNvPr id="5" name="Picture 4" descr="A screenshot of a social media post&#10;&#10;Description automatically generated">
            <a:extLst>
              <a:ext uri="{FF2B5EF4-FFF2-40B4-BE49-F238E27FC236}">
                <a16:creationId xmlns:a16="http://schemas.microsoft.com/office/drawing/2014/main" id="{AA7A7A2F-4EB4-4349-8263-D152FA153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429000"/>
            <a:ext cx="9942095" cy="3016579"/>
          </a:xfrm>
          <a:prstGeom prst="rect">
            <a:avLst/>
          </a:prstGeom>
        </p:spPr>
      </p:pic>
      <p:cxnSp>
        <p:nvCxnSpPr>
          <p:cNvPr id="7" name="Straight Arrow Connector 6">
            <a:extLst>
              <a:ext uri="{FF2B5EF4-FFF2-40B4-BE49-F238E27FC236}">
                <a16:creationId xmlns:a16="http://schemas.microsoft.com/office/drawing/2014/main" id="{3CC5BC78-3552-488F-8310-EA173C9D0EF7}"/>
              </a:ext>
            </a:extLst>
          </p:cNvPr>
          <p:cNvCxnSpPr>
            <a:cxnSpLocks/>
          </p:cNvCxnSpPr>
          <p:nvPr/>
        </p:nvCxnSpPr>
        <p:spPr>
          <a:xfrm flipH="1">
            <a:off x="6248400" y="3429000"/>
            <a:ext cx="685800" cy="121920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A8056C6-388F-429C-B60E-8535F1288D8E}"/>
              </a:ext>
            </a:extLst>
          </p:cNvPr>
          <p:cNvSpPr txBox="1"/>
          <p:nvPr/>
        </p:nvSpPr>
        <p:spPr>
          <a:xfrm>
            <a:off x="2532043" y="2855140"/>
            <a:ext cx="6429876" cy="369332"/>
          </a:xfrm>
          <a:prstGeom prst="rect">
            <a:avLst/>
          </a:prstGeom>
          <a:noFill/>
        </p:spPr>
        <p:txBody>
          <a:bodyPr wrap="square" rtlCol="0">
            <a:spAutoFit/>
          </a:bodyPr>
          <a:lstStyle/>
          <a:p>
            <a:r>
              <a:rPr lang="en-US" b="1" dirty="0"/>
              <a:t>Step 2: Click “Cooperative Educational Services”</a:t>
            </a:r>
          </a:p>
        </p:txBody>
      </p:sp>
    </p:spTree>
    <p:extLst>
      <p:ext uri="{BB962C8B-B14F-4D97-AF65-F5344CB8AC3E}">
        <p14:creationId xmlns:p14="http://schemas.microsoft.com/office/powerpoint/2010/main" val="198230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FB6A3D4-D672-49EE-B615-B579E146CB56}"/>
              </a:ext>
            </a:extLst>
          </p:cNvPr>
          <p:cNvSpPr txBox="1"/>
          <p:nvPr/>
        </p:nvSpPr>
        <p:spPr>
          <a:xfrm>
            <a:off x="3373262" y="360119"/>
            <a:ext cx="4907138" cy="1477328"/>
          </a:xfrm>
          <a:prstGeom prst="rect">
            <a:avLst/>
          </a:prstGeom>
          <a:noFill/>
        </p:spPr>
        <p:txBody>
          <a:bodyPr wrap="square" rtlCol="0">
            <a:spAutoFit/>
          </a:bodyPr>
          <a:lstStyle/>
          <a:p>
            <a:pPr algn="ctr"/>
            <a:endParaRPr lang="en-US" b="1" dirty="0"/>
          </a:p>
          <a:p>
            <a:pPr algn="ctr"/>
            <a:endParaRPr lang="en-US" b="1" dirty="0"/>
          </a:p>
          <a:p>
            <a:pPr algn="ctr"/>
            <a:r>
              <a:rPr lang="en-US" b="1" dirty="0"/>
              <a:t>Step 3: Sign in</a:t>
            </a:r>
          </a:p>
          <a:p>
            <a:pPr algn="ctr"/>
            <a:r>
              <a:rPr lang="en-US" i="1" dirty="0"/>
              <a:t>Username</a:t>
            </a:r>
            <a:r>
              <a:rPr lang="en-US" dirty="0"/>
              <a:t>: CES email address  </a:t>
            </a:r>
            <a:r>
              <a:rPr lang="en-US" i="1" dirty="0"/>
              <a:t>Password</a:t>
            </a:r>
            <a:r>
              <a:rPr lang="en-US" dirty="0"/>
              <a:t>: Last 4 of your Social + Last 2 of your Birth Year</a:t>
            </a:r>
          </a:p>
        </p:txBody>
      </p:sp>
      <p:pic>
        <p:nvPicPr>
          <p:cNvPr id="3" name="Picture 2" descr="A screenshot of a social media post&#10;&#10;Description automatically generated">
            <a:extLst>
              <a:ext uri="{FF2B5EF4-FFF2-40B4-BE49-F238E27FC236}">
                <a16:creationId xmlns:a16="http://schemas.microsoft.com/office/drawing/2014/main" id="{F4193E5C-5897-42DB-9343-68522EFE8E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 y="2009325"/>
            <a:ext cx="11257280" cy="4325609"/>
          </a:xfrm>
          <a:prstGeom prst="rect">
            <a:avLst/>
          </a:prstGeom>
        </p:spPr>
      </p:pic>
      <p:cxnSp>
        <p:nvCxnSpPr>
          <p:cNvPr id="6" name="Straight Arrow Connector 5">
            <a:extLst>
              <a:ext uri="{FF2B5EF4-FFF2-40B4-BE49-F238E27FC236}">
                <a16:creationId xmlns:a16="http://schemas.microsoft.com/office/drawing/2014/main" id="{E64893A3-5B1A-46AA-9336-91E523C1D8A8}"/>
              </a:ext>
            </a:extLst>
          </p:cNvPr>
          <p:cNvCxnSpPr>
            <a:cxnSpLocks/>
          </p:cNvCxnSpPr>
          <p:nvPr/>
        </p:nvCxnSpPr>
        <p:spPr>
          <a:xfrm>
            <a:off x="5313680" y="1930400"/>
            <a:ext cx="477520" cy="149860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250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BE011E-AE63-4E85-A117-F087095D9C68}"/>
              </a:ext>
            </a:extLst>
          </p:cNvPr>
          <p:cNvSpPr txBox="1"/>
          <p:nvPr/>
        </p:nvSpPr>
        <p:spPr>
          <a:xfrm>
            <a:off x="2448560" y="152400"/>
            <a:ext cx="7990840" cy="923330"/>
          </a:xfrm>
          <a:prstGeom prst="rect">
            <a:avLst/>
          </a:prstGeom>
          <a:noFill/>
        </p:spPr>
        <p:txBody>
          <a:bodyPr wrap="square" rtlCol="0">
            <a:spAutoFit/>
          </a:bodyPr>
          <a:lstStyle/>
          <a:p>
            <a:r>
              <a:rPr lang="en-US" b="1" dirty="0"/>
              <a:t>To see all the resources we have:</a:t>
            </a:r>
          </a:p>
          <a:p>
            <a:r>
              <a:rPr lang="en-US" dirty="0"/>
              <a:t>Click “Catalog” then click “Resources” and you will see a list of what we have. </a:t>
            </a:r>
          </a:p>
        </p:txBody>
      </p:sp>
      <p:pic>
        <p:nvPicPr>
          <p:cNvPr id="4" name="Picture 3" descr="A screenshot of a cell phone&#10;&#10;Description automatically generated">
            <a:extLst>
              <a:ext uri="{FF2B5EF4-FFF2-40B4-BE49-F238E27FC236}">
                <a16:creationId xmlns:a16="http://schemas.microsoft.com/office/drawing/2014/main" id="{9A1953F8-84CC-4D3A-81C0-DFF497154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 y="1676401"/>
            <a:ext cx="10698480" cy="4523475"/>
          </a:xfrm>
          <a:prstGeom prst="rect">
            <a:avLst/>
          </a:prstGeom>
        </p:spPr>
      </p:pic>
      <p:cxnSp>
        <p:nvCxnSpPr>
          <p:cNvPr id="6" name="Straight Arrow Connector 5">
            <a:extLst>
              <a:ext uri="{FF2B5EF4-FFF2-40B4-BE49-F238E27FC236}">
                <a16:creationId xmlns:a16="http://schemas.microsoft.com/office/drawing/2014/main" id="{9C0AE027-2F6C-4CB2-9FC4-F916271B2F22}"/>
              </a:ext>
            </a:extLst>
          </p:cNvPr>
          <p:cNvCxnSpPr/>
          <p:nvPr/>
        </p:nvCxnSpPr>
        <p:spPr>
          <a:xfrm>
            <a:off x="2636520" y="1397000"/>
            <a:ext cx="914400" cy="129540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2AE6D2F-B65C-4715-99C8-71DC816B0522}"/>
              </a:ext>
            </a:extLst>
          </p:cNvPr>
          <p:cNvCxnSpPr>
            <a:cxnSpLocks/>
          </p:cNvCxnSpPr>
          <p:nvPr/>
        </p:nvCxnSpPr>
        <p:spPr>
          <a:xfrm flipH="1">
            <a:off x="3789680" y="1544320"/>
            <a:ext cx="1143000" cy="312420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826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22350E6C-590F-4162-86FE-C929FC05D6C3}"/>
              </a:ext>
            </a:extLst>
          </p:cNvPr>
          <p:cNvPicPr>
            <a:picLocks noChangeAspect="1"/>
          </p:cNvPicPr>
          <p:nvPr/>
        </p:nvPicPr>
        <p:blipFill rotWithShape="1">
          <a:blip r:embed="rId3">
            <a:extLst>
              <a:ext uri="{28A0092B-C50C-407E-A947-70E740481C1C}">
                <a14:useLocalDpi xmlns:a14="http://schemas.microsoft.com/office/drawing/2010/main" val="0"/>
              </a:ext>
            </a:extLst>
          </a:blip>
          <a:srcRect b="2947"/>
          <a:stretch/>
        </p:blipFill>
        <p:spPr>
          <a:xfrm>
            <a:off x="4718955" y="838201"/>
            <a:ext cx="2754090" cy="4876800"/>
          </a:xfrm>
          <a:prstGeom prst="rect">
            <a:avLst/>
          </a:prstGeom>
        </p:spPr>
      </p:pic>
      <p:sp>
        <p:nvSpPr>
          <p:cNvPr id="4" name="TextBox 3">
            <a:extLst>
              <a:ext uri="{FF2B5EF4-FFF2-40B4-BE49-F238E27FC236}">
                <a16:creationId xmlns:a16="http://schemas.microsoft.com/office/drawing/2014/main" id="{255A38F1-E5A3-42D7-BF31-CDBB89CD5585}"/>
              </a:ext>
            </a:extLst>
          </p:cNvPr>
          <p:cNvSpPr txBox="1"/>
          <p:nvPr/>
        </p:nvSpPr>
        <p:spPr>
          <a:xfrm>
            <a:off x="792481" y="404336"/>
            <a:ext cx="3322320" cy="1477328"/>
          </a:xfrm>
          <a:prstGeom prst="rect">
            <a:avLst/>
          </a:prstGeom>
          <a:noFill/>
        </p:spPr>
        <p:txBody>
          <a:bodyPr wrap="square" rtlCol="0">
            <a:spAutoFit/>
          </a:bodyPr>
          <a:lstStyle/>
          <a:p>
            <a:endParaRPr lang="en-US" dirty="0"/>
          </a:p>
          <a:p>
            <a:r>
              <a:rPr lang="en-US" dirty="0"/>
              <a:t>On the right side of the page, you can click “Show all” to see all resources on one page</a:t>
            </a:r>
          </a:p>
          <a:p>
            <a:endParaRPr lang="en-US" dirty="0"/>
          </a:p>
        </p:txBody>
      </p:sp>
      <p:sp>
        <p:nvSpPr>
          <p:cNvPr id="5" name="TextBox 4">
            <a:extLst>
              <a:ext uri="{FF2B5EF4-FFF2-40B4-BE49-F238E27FC236}">
                <a16:creationId xmlns:a16="http://schemas.microsoft.com/office/drawing/2014/main" id="{DEBC191D-63CC-45E6-BDDF-38A4B9D5EB74}"/>
              </a:ext>
            </a:extLst>
          </p:cNvPr>
          <p:cNvSpPr txBox="1"/>
          <p:nvPr/>
        </p:nvSpPr>
        <p:spPr>
          <a:xfrm>
            <a:off x="8382000" y="1950720"/>
            <a:ext cx="3362960" cy="2308324"/>
          </a:xfrm>
          <a:prstGeom prst="rect">
            <a:avLst/>
          </a:prstGeom>
          <a:noFill/>
        </p:spPr>
        <p:txBody>
          <a:bodyPr wrap="square" rtlCol="0">
            <a:spAutoFit/>
          </a:bodyPr>
          <a:lstStyle/>
          <a:p>
            <a:r>
              <a:rPr lang="en-US" dirty="0"/>
              <a:t>You will also see how many we have in our library and how many are in stock. </a:t>
            </a:r>
          </a:p>
          <a:p>
            <a:endParaRPr lang="en-US" dirty="0"/>
          </a:p>
          <a:p>
            <a:r>
              <a:rPr lang="en-US" dirty="0"/>
              <a:t>If we don’t have an item in stock, you can still request it and I can find someone to bring it in!</a:t>
            </a:r>
          </a:p>
        </p:txBody>
      </p:sp>
      <p:cxnSp>
        <p:nvCxnSpPr>
          <p:cNvPr id="7" name="Straight Arrow Connector 6">
            <a:extLst>
              <a:ext uri="{FF2B5EF4-FFF2-40B4-BE49-F238E27FC236}">
                <a16:creationId xmlns:a16="http://schemas.microsoft.com/office/drawing/2014/main" id="{D78405E2-0C65-4BC3-84CA-33EB9A08A250}"/>
              </a:ext>
            </a:extLst>
          </p:cNvPr>
          <p:cNvCxnSpPr>
            <a:cxnSpLocks/>
          </p:cNvCxnSpPr>
          <p:nvPr/>
        </p:nvCxnSpPr>
        <p:spPr>
          <a:xfrm>
            <a:off x="3810000" y="1142999"/>
            <a:ext cx="2514600" cy="457200"/>
          </a:xfrm>
          <a:prstGeom prst="straightConnector1">
            <a:avLst/>
          </a:prstGeom>
          <a:ln w="571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FAB78399-8228-4B56-8FE3-831EA772A3EE}"/>
              </a:ext>
            </a:extLst>
          </p:cNvPr>
          <p:cNvSpPr/>
          <p:nvPr/>
        </p:nvSpPr>
        <p:spPr>
          <a:xfrm>
            <a:off x="5715000" y="2438400"/>
            <a:ext cx="1219200" cy="304800"/>
          </a:xfrm>
          <a:prstGeom prst="ellipse">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E83DF79B-EC94-45D5-BAEC-918FC6B1E891}"/>
              </a:ext>
            </a:extLst>
          </p:cNvPr>
          <p:cNvCxnSpPr>
            <a:cxnSpLocks/>
          </p:cNvCxnSpPr>
          <p:nvPr/>
        </p:nvCxnSpPr>
        <p:spPr>
          <a:xfrm flipH="1" flipV="1">
            <a:off x="6972302" y="2590800"/>
            <a:ext cx="386444" cy="76200"/>
          </a:xfrm>
          <a:prstGeom prst="straightConnector1">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30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401857"/>
            <a:ext cx="10058402" cy="1219200"/>
          </a:xfrm>
        </p:spPr>
        <p:txBody>
          <a:bodyPr>
            <a:normAutofit/>
          </a:bodyPr>
          <a:lstStyle/>
          <a:p>
            <a:r>
              <a:rPr lang="en-US" sz="5400" b="1" dirty="0"/>
              <a:t>Requesting Test Materials from CES:</a:t>
            </a:r>
          </a:p>
        </p:txBody>
      </p:sp>
      <p:sp>
        <p:nvSpPr>
          <p:cNvPr id="3" name="Content Placeholder 2"/>
          <p:cNvSpPr>
            <a:spLocks noGrp="1"/>
          </p:cNvSpPr>
          <p:nvPr>
            <p:ph idx="1"/>
          </p:nvPr>
        </p:nvSpPr>
        <p:spPr>
          <a:xfrm>
            <a:off x="1066799" y="1753449"/>
            <a:ext cx="10058400" cy="4563375"/>
          </a:xfrm>
        </p:spPr>
        <p:txBody>
          <a:bodyPr vert="horz" lIns="91440" tIns="45720" rIns="91440" bIns="45720" rtlCol="0" anchor="t">
            <a:normAutofit fontScale="92500"/>
          </a:bodyPr>
          <a:lstStyle/>
          <a:p>
            <a:pPr>
              <a:lnSpc>
                <a:spcPct val="150000"/>
              </a:lnSpc>
            </a:pPr>
            <a:r>
              <a:rPr lang="en-US" sz="2400" b="1" u="sng" dirty="0"/>
              <a:t>ALL</a:t>
            </a:r>
            <a:r>
              <a:rPr lang="en-US" sz="2400" dirty="0"/>
              <a:t> materials &amp; PPE must be requested through the online request form, which can be found on the CES website. This includes test kits, online reports, paper protocols and other equipment including masks, sanitizer, face shields and gloves.</a:t>
            </a:r>
          </a:p>
          <a:p>
            <a:pPr marL="0" indent="0">
              <a:lnSpc>
                <a:spcPct val="150000"/>
              </a:lnSpc>
              <a:buNone/>
            </a:pPr>
            <a:r>
              <a:rPr lang="en-US" sz="2400" dirty="0"/>
              <a:t> </a:t>
            </a:r>
            <a:r>
              <a:rPr lang="en-US" sz="2400" b="1" u="sng" dirty="0"/>
              <a:t>http://www.ces.org/ancillary-materials-request-form.aspx</a:t>
            </a:r>
          </a:p>
          <a:p>
            <a:pPr>
              <a:lnSpc>
                <a:spcPct val="150000"/>
              </a:lnSpc>
            </a:pPr>
            <a:r>
              <a:rPr lang="en-US" sz="2400" dirty="0"/>
              <a:t>You will receive a confirmation email stating that your materials are ready to be picked up. If a few days have lapsed, please notify me immediately.</a:t>
            </a:r>
          </a:p>
          <a:p>
            <a:pPr>
              <a:lnSpc>
                <a:spcPct val="150000"/>
              </a:lnSpc>
            </a:pPr>
            <a:r>
              <a:rPr lang="en-US" sz="2400" dirty="0"/>
              <a:t>You can also request materials we do not currently carry for purchase.</a:t>
            </a:r>
          </a:p>
          <a:p>
            <a:endParaRPr lang="en-US" dirty="0">
              <a:sym typeface="Wingdings" panose="05000000000000000000" pitchFamily="2" charset="2"/>
            </a:endParaRPr>
          </a:p>
          <a:p>
            <a:endParaRPr lang="en-US" dirty="0"/>
          </a:p>
        </p:txBody>
      </p:sp>
    </p:spTree>
    <p:extLst>
      <p:ext uri="{BB962C8B-B14F-4D97-AF65-F5344CB8AC3E}">
        <p14:creationId xmlns:p14="http://schemas.microsoft.com/office/powerpoint/2010/main" val="133326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1F1E52-8CEA-4B27-B4FB-14180AA704C4}"/>
              </a:ext>
            </a:extLst>
          </p:cNvPr>
          <p:cNvSpPr txBox="1"/>
          <p:nvPr/>
        </p:nvSpPr>
        <p:spPr>
          <a:xfrm>
            <a:off x="2209800" y="152400"/>
            <a:ext cx="7696200" cy="707886"/>
          </a:xfrm>
          <a:prstGeom prst="rect">
            <a:avLst/>
          </a:prstGeom>
          <a:noFill/>
        </p:spPr>
        <p:txBody>
          <a:bodyPr wrap="square" rtlCol="0">
            <a:spAutoFit/>
          </a:bodyPr>
          <a:lstStyle/>
          <a:p>
            <a:pPr algn="ctr"/>
            <a:r>
              <a:rPr lang="en-US" sz="4000" b="1"/>
              <a:t>Ancillary Materials Library</a:t>
            </a:r>
          </a:p>
        </p:txBody>
      </p:sp>
      <p:cxnSp>
        <p:nvCxnSpPr>
          <p:cNvPr id="6" name="Straight Connector 5">
            <a:extLst>
              <a:ext uri="{FF2B5EF4-FFF2-40B4-BE49-F238E27FC236}">
                <a16:creationId xmlns:a16="http://schemas.microsoft.com/office/drawing/2014/main" id="{AC098F68-2E84-4FA6-AA60-A16AABD1DB68}"/>
              </a:ext>
            </a:extLst>
          </p:cNvPr>
          <p:cNvCxnSpPr/>
          <p:nvPr/>
        </p:nvCxnSpPr>
        <p:spPr>
          <a:xfrm>
            <a:off x="1600200" y="762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 email&#10;&#10;Description automatically generated">
            <a:extLst>
              <a:ext uri="{FF2B5EF4-FFF2-40B4-BE49-F238E27FC236}">
                <a16:creationId xmlns:a16="http://schemas.microsoft.com/office/drawing/2014/main" id="{6EE90334-C251-479D-A272-DA5B937A9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 y="929640"/>
            <a:ext cx="10962640" cy="5620449"/>
          </a:xfrm>
          <a:prstGeom prst="rect">
            <a:avLst/>
          </a:prstGeom>
        </p:spPr>
      </p:pic>
    </p:spTree>
    <p:extLst>
      <p:ext uri="{BB962C8B-B14F-4D97-AF65-F5344CB8AC3E}">
        <p14:creationId xmlns:p14="http://schemas.microsoft.com/office/powerpoint/2010/main" val="53664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BE4EC1-CFB5-45C8-9A0C-9B7BEC1654F1}"/>
              </a:ext>
            </a:extLst>
          </p:cNvPr>
          <p:cNvSpPr txBox="1"/>
          <p:nvPr/>
        </p:nvSpPr>
        <p:spPr>
          <a:xfrm>
            <a:off x="2209800" y="152400"/>
            <a:ext cx="7696200" cy="707886"/>
          </a:xfrm>
          <a:prstGeom prst="rect">
            <a:avLst/>
          </a:prstGeom>
          <a:noFill/>
        </p:spPr>
        <p:txBody>
          <a:bodyPr wrap="square" rtlCol="0">
            <a:spAutoFit/>
          </a:bodyPr>
          <a:lstStyle/>
          <a:p>
            <a:pPr algn="ctr"/>
            <a:r>
              <a:rPr lang="en-US" sz="4000" b="1"/>
              <a:t>Materials Request Form</a:t>
            </a:r>
          </a:p>
        </p:txBody>
      </p:sp>
      <p:cxnSp>
        <p:nvCxnSpPr>
          <p:cNvPr id="5" name="Straight Connector 4">
            <a:extLst>
              <a:ext uri="{FF2B5EF4-FFF2-40B4-BE49-F238E27FC236}">
                <a16:creationId xmlns:a16="http://schemas.microsoft.com/office/drawing/2014/main" id="{C835E609-1EA9-420C-8828-306225C09666}"/>
              </a:ext>
            </a:extLst>
          </p:cNvPr>
          <p:cNvCxnSpPr/>
          <p:nvPr/>
        </p:nvCxnSpPr>
        <p:spPr>
          <a:xfrm>
            <a:off x="1600200" y="762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Content Placeholder 12">
            <a:extLst>
              <a:ext uri="{FF2B5EF4-FFF2-40B4-BE49-F238E27FC236}">
                <a16:creationId xmlns:a16="http://schemas.microsoft.com/office/drawing/2014/main" id="{9A455C69-0364-4FFB-96B9-B7167EA8A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941170"/>
            <a:ext cx="11328400" cy="5628640"/>
          </a:xfrm>
          <a:prstGeom prst="rect">
            <a:avLst/>
          </a:prstGeom>
        </p:spPr>
      </p:pic>
      <p:sp>
        <p:nvSpPr>
          <p:cNvPr id="7" name="Rectangle 6">
            <a:extLst>
              <a:ext uri="{FF2B5EF4-FFF2-40B4-BE49-F238E27FC236}">
                <a16:creationId xmlns:a16="http://schemas.microsoft.com/office/drawing/2014/main" id="{43EFD438-D062-43E0-9FF4-5D4F2E5D0E08}"/>
              </a:ext>
            </a:extLst>
          </p:cNvPr>
          <p:cNvSpPr/>
          <p:nvPr/>
        </p:nvSpPr>
        <p:spPr>
          <a:xfrm>
            <a:off x="7218855" y="3276601"/>
            <a:ext cx="2982748" cy="3293209"/>
          </a:xfrm>
          <a:prstGeom prst="rect">
            <a:avLst/>
          </a:prstGeom>
        </p:spPr>
        <p:txBody>
          <a:bodyPr wrap="square">
            <a:spAutoFit/>
          </a:bodyPr>
          <a:lstStyle/>
          <a:p>
            <a:pPr marL="285750" indent="-285750">
              <a:buFont typeface="Arial" panose="020B0604020202020204" pitchFamily="34" charset="0"/>
              <a:buChar char="•"/>
            </a:pPr>
            <a:r>
              <a:rPr lang="en-US" sz="1600" dirty="0"/>
              <a:t>The notes section is for any other details regarding your request. </a:t>
            </a:r>
          </a:p>
          <a:p>
            <a:pPr marL="285750" indent="-285750">
              <a:buFont typeface="Arial" panose="020B0604020202020204" pitchFamily="34" charset="0"/>
              <a:buChar char="•"/>
            </a:pPr>
            <a:r>
              <a:rPr lang="en-US" sz="1600" dirty="0"/>
              <a:t>*If you chose “Home delivery” please include mailing address here. </a:t>
            </a:r>
          </a:p>
          <a:p>
            <a:pPr marL="285750" indent="-285750">
              <a:buFont typeface="Arial" panose="020B0604020202020204" pitchFamily="34" charset="0"/>
              <a:buChar char="•"/>
            </a:pPr>
            <a:r>
              <a:rPr lang="en-US" sz="1600" dirty="0"/>
              <a:t>*If you chose “Pick up by proxy” please include their name here.</a:t>
            </a:r>
          </a:p>
          <a:p>
            <a:endParaRPr lang="en-US" sz="1600" dirty="0"/>
          </a:p>
          <a:p>
            <a:r>
              <a:rPr lang="en-US" sz="1600" dirty="0"/>
              <a:t>*There may be a delay in processing if this information is not included.</a:t>
            </a:r>
          </a:p>
        </p:txBody>
      </p:sp>
    </p:spTree>
    <p:extLst>
      <p:ext uri="{BB962C8B-B14F-4D97-AF65-F5344CB8AC3E}">
        <p14:creationId xmlns:p14="http://schemas.microsoft.com/office/powerpoint/2010/main" val="97355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492760" y="1527387"/>
            <a:ext cx="11221720" cy="4906536"/>
          </a:xfrm>
        </p:spPr>
        <p:txBody>
          <a:bodyPr vert="horz" lIns="91440" tIns="45720" rIns="91440" bIns="45720" rtlCol="0" anchor="t">
            <a:noAutofit/>
          </a:bodyPr>
          <a:lstStyle/>
          <a:p>
            <a:endParaRPr lang="en-US" dirty="0">
              <a:solidFill>
                <a:schemeClr val="tx2">
                  <a:lumMod val="75000"/>
                </a:schemeClr>
              </a:solidFill>
            </a:endParaRPr>
          </a:p>
          <a:p>
            <a:r>
              <a:rPr lang="en-US" dirty="0">
                <a:solidFill>
                  <a:schemeClr val="tx2">
                    <a:lumMod val="75000"/>
                  </a:schemeClr>
                </a:solidFill>
              </a:rPr>
              <a:t>Browse available test kits on our library site, </a:t>
            </a:r>
            <a:r>
              <a:rPr lang="en-US" u="sng" dirty="0">
                <a:solidFill>
                  <a:schemeClr val="tx2">
                    <a:lumMod val="75000"/>
                  </a:schemeClr>
                </a:solidFill>
              </a:rPr>
              <a:t>nmces.follettdestiny.com </a:t>
            </a:r>
            <a:r>
              <a:rPr lang="en-US" dirty="0">
                <a:solidFill>
                  <a:schemeClr val="tx2">
                    <a:lumMod val="75000"/>
                  </a:schemeClr>
                </a:solidFill>
              </a:rPr>
              <a:t>using your login. Find the item you are looking for and check to see if it’s available.</a:t>
            </a:r>
            <a:endParaRPr lang="en-US" dirty="0">
              <a:solidFill>
                <a:schemeClr val="tx2">
                  <a:lumMod val="75000"/>
                </a:schemeClr>
              </a:solidFill>
              <a:cs typeface="Calibri"/>
            </a:endParaRPr>
          </a:p>
          <a:p>
            <a:r>
              <a:rPr lang="en-US" dirty="0">
                <a:solidFill>
                  <a:schemeClr val="tx2">
                    <a:lumMod val="75000"/>
                  </a:schemeClr>
                </a:solidFill>
              </a:rPr>
              <a:t>To request TEST KITS, PROTOCOLS, and ONLINE SCORE REPORTS, you will need to fill out and submit the request form online available at </a:t>
            </a:r>
            <a:r>
              <a:rPr lang="en-US" u="sng" dirty="0"/>
              <a:t>https://www.ces.org/ancillary-materials-request-form/</a:t>
            </a:r>
            <a:r>
              <a:rPr lang="en-US" dirty="0"/>
              <a:t>, this is the ONLY way to request and obtain equipment from CES.</a:t>
            </a:r>
            <a:endParaRPr lang="en-US" dirty="0">
              <a:cs typeface="Calibri"/>
            </a:endParaRPr>
          </a:p>
          <a:p>
            <a:r>
              <a:rPr lang="en-US" dirty="0">
                <a:solidFill>
                  <a:schemeClr val="tx2">
                    <a:lumMod val="75000"/>
                  </a:schemeClr>
                </a:solidFill>
              </a:rPr>
              <a:t>Please allow </a:t>
            </a:r>
            <a:r>
              <a:rPr lang="en-US" u="sng" dirty="0">
                <a:solidFill>
                  <a:schemeClr val="tx2">
                    <a:lumMod val="75000"/>
                  </a:schemeClr>
                </a:solidFill>
              </a:rPr>
              <a:t>at least </a:t>
            </a:r>
            <a:r>
              <a:rPr lang="en-US" dirty="0">
                <a:solidFill>
                  <a:schemeClr val="tx2">
                    <a:lumMod val="75000"/>
                  </a:schemeClr>
                </a:solidFill>
              </a:rPr>
              <a:t>2 business days for processing</a:t>
            </a:r>
            <a:endParaRPr lang="en-US" dirty="0">
              <a:solidFill>
                <a:schemeClr val="tx2">
                  <a:lumMod val="75000"/>
                </a:schemeClr>
              </a:solidFill>
              <a:cs typeface="Calibri"/>
            </a:endParaRPr>
          </a:p>
        </p:txBody>
      </p:sp>
      <p:cxnSp>
        <p:nvCxnSpPr>
          <p:cNvPr id="6" name="Straight Connector 5">
            <a:extLst>
              <a:ext uri="{FF2B5EF4-FFF2-40B4-BE49-F238E27FC236}">
                <a16:creationId xmlns:a16="http://schemas.microsoft.com/office/drawing/2014/main" id="{359BB432-5068-42E7-87A8-F163FDE88C7A}"/>
              </a:ext>
            </a:extLst>
          </p:cNvPr>
          <p:cNvCxnSpPr/>
          <p:nvPr/>
        </p:nvCxnSpPr>
        <p:spPr>
          <a:xfrm>
            <a:off x="1600200" y="12192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76434-49D9-4078-90B2-912FF39356C8}"/>
              </a:ext>
            </a:extLst>
          </p:cNvPr>
          <p:cNvCxnSpPr/>
          <p:nvPr/>
        </p:nvCxnSpPr>
        <p:spPr>
          <a:xfrm>
            <a:off x="1600200" y="990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4E594463-5AE6-447F-82B5-1D5F1AEA7DF9}"/>
              </a:ext>
            </a:extLst>
          </p:cNvPr>
          <p:cNvSpPr txBox="1">
            <a:spLocks/>
          </p:cNvSpPr>
          <p:nvPr/>
        </p:nvSpPr>
        <p:spPr>
          <a:xfrm>
            <a:off x="1600200" y="-5644"/>
            <a:ext cx="8991600" cy="1377651"/>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r>
              <a:rPr lang="en-US" sz="6000" b="1">
                <a:solidFill>
                  <a:schemeClr val="tx2">
                    <a:lumMod val="75000"/>
                  </a:schemeClr>
                </a:solidFill>
              </a:rPr>
              <a:t>Check-Out Procedures: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854" y="166511"/>
            <a:ext cx="10058402" cy="1219200"/>
          </a:xfrm>
        </p:spPr>
        <p:txBody>
          <a:bodyPr>
            <a:normAutofit/>
          </a:bodyPr>
          <a:lstStyle/>
          <a:p>
            <a:r>
              <a:rPr lang="en-US" sz="5400" b="1" dirty="0"/>
              <a:t>Checking in Materials:</a:t>
            </a:r>
          </a:p>
        </p:txBody>
      </p:sp>
      <p:sp>
        <p:nvSpPr>
          <p:cNvPr id="3" name="Content Placeholder 2"/>
          <p:cNvSpPr>
            <a:spLocks noGrp="1"/>
          </p:cNvSpPr>
          <p:nvPr>
            <p:ph idx="1"/>
          </p:nvPr>
        </p:nvSpPr>
        <p:spPr>
          <a:xfrm>
            <a:off x="790222" y="1498600"/>
            <a:ext cx="10611555" cy="4170680"/>
          </a:xfrm>
        </p:spPr>
        <p:txBody>
          <a:bodyPr>
            <a:normAutofit fontScale="70000" lnSpcReduction="20000"/>
          </a:bodyPr>
          <a:lstStyle/>
          <a:p>
            <a:pPr>
              <a:lnSpc>
                <a:spcPct val="160000"/>
              </a:lnSpc>
            </a:pPr>
            <a:r>
              <a:rPr lang="en-US" dirty="0">
                <a:sym typeface="Wingdings" panose="05000000000000000000" pitchFamily="2" charset="2"/>
              </a:rPr>
              <a:t>Dropping off materials will work a little differently for the time being (pending CDC guidelines). If you have an access card and need to drop off materials you can do so at anytime by leaving them in the back hallway at CES behind the Ancillary office. Please include a list of the materials that you are leaving and I will check them on the next business day that I am in the office. If you do not have an access card or are in outside districts, please let me know and we will make arrangements with you.</a:t>
            </a:r>
          </a:p>
          <a:p>
            <a:endParaRPr lang="en-US" dirty="0">
              <a:sym typeface="Wingdings" panose="05000000000000000000" pitchFamily="2" charset="2"/>
            </a:endParaRPr>
          </a:p>
          <a:p>
            <a:pPr marL="0" indent="0">
              <a:buNone/>
            </a:pPr>
            <a:r>
              <a:rPr lang="en-US" sz="3100" b="1" dirty="0">
                <a:sym typeface="Wingdings" panose="05000000000000000000" pitchFamily="2" charset="2"/>
              </a:rPr>
              <a:t>*Please note that materials are still checked out to you until they are checked for all components and checked back in. All materials that are checked out to you are your responsibility if lost, stolen, or damaged.</a:t>
            </a:r>
            <a:r>
              <a:rPr lang="en-US" sz="3100" dirty="0">
                <a:sym typeface="Wingdings" panose="05000000000000000000" pitchFamily="2" charset="2"/>
              </a:rPr>
              <a:t>	</a:t>
            </a:r>
          </a:p>
          <a:p>
            <a:endParaRPr lang="en-US" dirty="0"/>
          </a:p>
        </p:txBody>
      </p:sp>
    </p:spTree>
    <p:extLst>
      <p:ext uri="{BB962C8B-B14F-4D97-AF65-F5344CB8AC3E}">
        <p14:creationId xmlns:p14="http://schemas.microsoft.com/office/powerpoint/2010/main" val="290834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94418-D6B3-4042-AED4-C0B77F6A745B}"/>
              </a:ext>
            </a:extLst>
          </p:cNvPr>
          <p:cNvSpPr>
            <a:spLocks noGrp="1"/>
          </p:cNvSpPr>
          <p:nvPr>
            <p:ph type="title"/>
          </p:nvPr>
        </p:nvSpPr>
        <p:spPr/>
        <p:txBody>
          <a:bodyPr/>
          <a:lstStyle/>
          <a:p>
            <a:r>
              <a:rPr lang="en-US" dirty="0"/>
              <a:t>Updates</a:t>
            </a:r>
          </a:p>
        </p:txBody>
      </p:sp>
      <p:sp>
        <p:nvSpPr>
          <p:cNvPr id="3" name="Content Placeholder 2">
            <a:extLst>
              <a:ext uri="{FF2B5EF4-FFF2-40B4-BE49-F238E27FC236}">
                <a16:creationId xmlns:a16="http://schemas.microsoft.com/office/drawing/2014/main" id="{81CE418D-380F-485D-B564-7B84195D4D28}"/>
              </a:ext>
            </a:extLst>
          </p:cNvPr>
          <p:cNvSpPr>
            <a:spLocks noGrp="1"/>
          </p:cNvSpPr>
          <p:nvPr>
            <p:ph idx="1"/>
          </p:nvPr>
        </p:nvSpPr>
        <p:spPr/>
        <p:txBody>
          <a:bodyPr/>
          <a:lstStyle/>
          <a:p>
            <a:pPr lvl="1"/>
            <a:r>
              <a:rPr lang="en-US" dirty="0"/>
              <a:t>WJ-IV Achievement scoring licenses have been issued to the CES account, scoring should be available. </a:t>
            </a:r>
          </a:p>
          <a:p>
            <a:pPr marL="457200" lvl="1" indent="0">
              <a:buNone/>
            </a:pPr>
            <a:endParaRPr lang="en-US" dirty="0"/>
          </a:p>
          <a:p>
            <a:pPr lvl="1"/>
            <a:r>
              <a:rPr lang="en-US" dirty="0"/>
              <a:t>A reminder to only use the protocols and scoring licenses issued to you by CES so that we can maintain an accurate accounting of available materials.  </a:t>
            </a:r>
          </a:p>
          <a:p>
            <a:pPr marL="457200" lvl="1" indent="0">
              <a:buNone/>
            </a:pPr>
            <a:endParaRPr lang="en-US" dirty="0"/>
          </a:p>
        </p:txBody>
      </p:sp>
    </p:spTree>
    <p:extLst>
      <p:ext uri="{BB962C8B-B14F-4D97-AF65-F5344CB8AC3E}">
        <p14:creationId xmlns:p14="http://schemas.microsoft.com/office/powerpoint/2010/main" val="376021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6936" y="84668"/>
            <a:ext cx="6307666" cy="982133"/>
          </a:xfrm>
        </p:spPr>
        <p:txBody>
          <a:bodyPr/>
          <a:lstStyle/>
          <a:p>
            <a:r>
              <a:rPr lang="en-US" b="1">
                <a:latin typeface="+mn-lt"/>
              </a:rPr>
              <a:t>WEBSITE TOUR</a:t>
            </a:r>
          </a:p>
        </p:txBody>
      </p:sp>
      <p:sp>
        <p:nvSpPr>
          <p:cNvPr id="4" name="Title 1"/>
          <p:cNvSpPr txBox="1">
            <a:spLocks/>
          </p:cNvSpPr>
          <p:nvPr/>
        </p:nvSpPr>
        <p:spPr>
          <a:xfrm>
            <a:off x="2823802" y="5257801"/>
            <a:ext cx="6400800" cy="1515533"/>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a:t>www.CES.org</a:t>
            </a:r>
          </a:p>
        </p:txBody>
      </p:sp>
      <p:cxnSp>
        <p:nvCxnSpPr>
          <p:cNvPr id="6" name="Straight Connector 5">
            <a:extLst>
              <a:ext uri="{FF2B5EF4-FFF2-40B4-BE49-F238E27FC236}">
                <a16:creationId xmlns:a16="http://schemas.microsoft.com/office/drawing/2014/main" id="{5C29186C-B901-4983-B85B-0EEA8F8EB8D4}"/>
              </a:ext>
            </a:extLst>
          </p:cNvPr>
          <p:cNvCxnSpPr/>
          <p:nvPr/>
        </p:nvCxnSpPr>
        <p:spPr>
          <a:xfrm>
            <a:off x="1600200" y="1066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ABEC397-421F-48D2-A9FA-3D4D2D752219}"/>
              </a:ext>
            </a:extLst>
          </p:cNvPr>
          <p:cNvCxnSpPr/>
          <p:nvPr/>
        </p:nvCxnSpPr>
        <p:spPr>
          <a:xfrm>
            <a:off x="1600200" y="1273314"/>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descr="Text&#10;&#10;Description automatically generated">
            <a:extLst>
              <a:ext uri="{FF2B5EF4-FFF2-40B4-BE49-F238E27FC236}">
                <a16:creationId xmlns:a16="http://schemas.microsoft.com/office/drawing/2014/main" id="{C636D98A-BCD9-40A4-BE93-043F6C1F21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019937"/>
            <a:ext cx="9144000" cy="4818127"/>
          </a:xfrm>
          <a:prstGeom prst="rect">
            <a:avLst/>
          </a:prstGeom>
        </p:spPr>
      </p:pic>
    </p:spTree>
    <p:extLst>
      <p:ext uri="{BB962C8B-B14F-4D97-AF65-F5344CB8AC3E}">
        <p14:creationId xmlns:p14="http://schemas.microsoft.com/office/powerpoint/2010/main" val="23587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116BD14-19B6-4AF0-8811-4E2A42802B02}"/>
              </a:ext>
            </a:extLst>
          </p:cNvPr>
          <p:cNvCxnSpPr/>
          <p:nvPr/>
        </p:nvCxnSpPr>
        <p:spPr>
          <a:xfrm>
            <a:off x="1600200" y="762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AA8960B-EBB6-4933-A454-C72C4EEF6A11}"/>
              </a:ext>
            </a:extLst>
          </p:cNvPr>
          <p:cNvCxnSpPr/>
          <p:nvPr/>
        </p:nvCxnSpPr>
        <p:spPr>
          <a:xfrm>
            <a:off x="1600200" y="968514"/>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6470CFF1-72E0-4ECE-923D-62ABE4897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 y="1175029"/>
            <a:ext cx="11033760" cy="528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rrow: Down 10">
            <a:extLst>
              <a:ext uri="{FF2B5EF4-FFF2-40B4-BE49-F238E27FC236}">
                <a16:creationId xmlns:a16="http://schemas.microsoft.com/office/drawing/2014/main" id="{49FF473E-C862-43C9-B37B-85ACD65C5325}"/>
              </a:ext>
            </a:extLst>
          </p:cNvPr>
          <p:cNvSpPr/>
          <p:nvPr/>
        </p:nvSpPr>
        <p:spPr>
          <a:xfrm>
            <a:off x="5141844" y="288236"/>
            <a:ext cx="447261" cy="87156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407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6350DA-4FB0-478B-9139-F944F316168B}"/>
              </a:ext>
            </a:extLst>
          </p:cNvPr>
          <p:cNvSpPr txBox="1"/>
          <p:nvPr/>
        </p:nvSpPr>
        <p:spPr>
          <a:xfrm>
            <a:off x="2362200" y="76200"/>
            <a:ext cx="7620000" cy="707886"/>
          </a:xfrm>
          <a:prstGeom prst="rect">
            <a:avLst/>
          </a:prstGeom>
          <a:noFill/>
        </p:spPr>
        <p:txBody>
          <a:bodyPr wrap="square" rtlCol="0">
            <a:spAutoFit/>
          </a:bodyPr>
          <a:lstStyle/>
          <a:p>
            <a:pPr algn="ctr"/>
            <a:r>
              <a:rPr lang="en-US" sz="4000" b="1"/>
              <a:t>Ancillary Section</a:t>
            </a:r>
          </a:p>
        </p:txBody>
      </p:sp>
      <p:cxnSp>
        <p:nvCxnSpPr>
          <p:cNvPr id="5" name="Straight Connector 4">
            <a:extLst>
              <a:ext uri="{FF2B5EF4-FFF2-40B4-BE49-F238E27FC236}">
                <a16:creationId xmlns:a16="http://schemas.microsoft.com/office/drawing/2014/main" id="{00DCB37F-F3B9-419D-956D-C6E7199CEE9F}"/>
              </a:ext>
            </a:extLst>
          </p:cNvPr>
          <p:cNvCxnSpPr/>
          <p:nvPr/>
        </p:nvCxnSpPr>
        <p:spPr>
          <a:xfrm>
            <a:off x="1600200" y="78408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A9C917B-A5E8-41F1-AE58-E298B7D033D0}"/>
              </a:ext>
            </a:extLst>
          </p:cNvPr>
          <p:cNvCxnSpPr/>
          <p:nvPr/>
        </p:nvCxnSpPr>
        <p:spPr>
          <a:xfrm>
            <a:off x="1600200" y="990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descr="Graphical user interface, text, application, email&#10;&#10;Description automatically generated">
            <a:extLst>
              <a:ext uri="{FF2B5EF4-FFF2-40B4-BE49-F238E27FC236}">
                <a16:creationId xmlns:a16="http://schemas.microsoft.com/office/drawing/2014/main" id="{68EEA55A-DAA8-49E1-9CE6-BEA375045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 y="1215390"/>
            <a:ext cx="11023600" cy="5493523"/>
          </a:xfrm>
          <a:prstGeom prst="rect">
            <a:avLst/>
          </a:prstGeom>
        </p:spPr>
      </p:pic>
    </p:spTree>
    <p:extLst>
      <p:ext uri="{BB962C8B-B14F-4D97-AF65-F5344CB8AC3E}">
        <p14:creationId xmlns:p14="http://schemas.microsoft.com/office/powerpoint/2010/main" val="392133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912B88-AB25-40EA-83FD-AB4BD1F4E78C}"/>
              </a:ext>
            </a:extLst>
          </p:cNvPr>
          <p:cNvSpPr txBox="1"/>
          <p:nvPr/>
        </p:nvSpPr>
        <p:spPr>
          <a:xfrm>
            <a:off x="2438400" y="62055"/>
            <a:ext cx="7543800" cy="707886"/>
          </a:xfrm>
          <a:prstGeom prst="rect">
            <a:avLst/>
          </a:prstGeom>
          <a:noFill/>
        </p:spPr>
        <p:txBody>
          <a:bodyPr wrap="square" rtlCol="0">
            <a:spAutoFit/>
          </a:bodyPr>
          <a:lstStyle/>
          <a:p>
            <a:pPr algn="ctr"/>
            <a:r>
              <a:rPr lang="en-US" sz="4000" b="1"/>
              <a:t>Important Info &amp; Forms</a:t>
            </a:r>
          </a:p>
        </p:txBody>
      </p:sp>
      <p:cxnSp>
        <p:nvCxnSpPr>
          <p:cNvPr id="7" name="Straight Connector 6">
            <a:extLst>
              <a:ext uri="{FF2B5EF4-FFF2-40B4-BE49-F238E27FC236}">
                <a16:creationId xmlns:a16="http://schemas.microsoft.com/office/drawing/2014/main" id="{D684EAA4-5ACC-4932-A543-117C26F204B5}"/>
              </a:ext>
            </a:extLst>
          </p:cNvPr>
          <p:cNvCxnSpPr/>
          <p:nvPr/>
        </p:nvCxnSpPr>
        <p:spPr>
          <a:xfrm>
            <a:off x="1600200" y="685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C678509-43AB-4EF6-A677-5D23C38430FC}"/>
              </a:ext>
            </a:extLst>
          </p:cNvPr>
          <p:cNvCxnSpPr/>
          <p:nvPr/>
        </p:nvCxnSpPr>
        <p:spPr>
          <a:xfrm>
            <a:off x="1600200" y="892314"/>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 text, application, email&#10;&#10;Description automatically generated">
            <a:extLst>
              <a:ext uri="{FF2B5EF4-FFF2-40B4-BE49-F238E27FC236}">
                <a16:creationId xmlns:a16="http://schemas.microsoft.com/office/drawing/2014/main" id="{7D53661D-99F2-4CB8-AF02-186B9AE10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0822" y="1098828"/>
            <a:ext cx="8878956" cy="5479940"/>
          </a:xfrm>
          <a:prstGeom prst="rect">
            <a:avLst/>
          </a:prstGeom>
        </p:spPr>
      </p:pic>
    </p:spTree>
    <p:extLst>
      <p:ext uri="{BB962C8B-B14F-4D97-AF65-F5344CB8AC3E}">
        <p14:creationId xmlns:p14="http://schemas.microsoft.com/office/powerpoint/2010/main" val="350723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1943100" y="5638801"/>
            <a:ext cx="8305800" cy="1033463"/>
          </a:xfrm>
        </p:spPr>
        <p:txBody>
          <a:bodyPr>
            <a:noAutofit/>
          </a:bodyPr>
          <a:lstStyle/>
          <a:p>
            <a:pPr marL="0" indent="0" algn="ctr">
              <a:buNone/>
            </a:pPr>
            <a:r>
              <a:rPr lang="en-US" sz="4800" b="1">
                <a:solidFill>
                  <a:schemeClr val="tx2">
                    <a:lumMod val="75000"/>
                  </a:schemeClr>
                </a:solidFill>
                <a:effectLst>
                  <a:outerShdw blurRad="38100" dist="38100" dir="2700000" algn="tl">
                    <a:srgbClr val="000000">
                      <a:alpha val="43137"/>
                    </a:srgbClr>
                  </a:outerShdw>
                </a:effectLst>
              </a:rPr>
              <a:t>We Will Email You Often!</a:t>
            </a:r>
          </a:p>
        </p:txBody>
      </p:sp>
      <p:sp>
        <p:nvSpPr>
          <p:cNvPr id="7" name="TextBox 6"/>
          <p:cNvSpPr txBox="1"/>
          <p:nvPr/>
        </p:nvSpPr>
        <p:spPr>
          <a:xfrm>
            <a:off x="2346961" y="1228018"/>
            <a:ext cx="7178039" cy="5020375"/>
          </a:xfrm>
          <a:prstGeom prst="rect">
            <a:avLst/>
          </a:prstGeom>
          <a:noFill/>
        </p:spPr>
        <p:txBody>
          <a:bodyPr wrap="square" rtlCol="0">
            <a:spAutoFit/>
          </a:bodyPr>
          <a:lstStyle/>
          <a:p>
            <a:pPr>
              <a:buFont typeface="Arial" charset="0"/>
              <a:buChar char="•"/>
            </a:pPr>
            <a:r>
              <a:rPr lang="en-US" sz="3200"/>
              <a:t> CES EMAIL: our primary form of communication with you.</a:t>
            </a:r>
          </a:p>
          <a:p>
            <a:endParaRPr lang="en-US" sz="3200"/>
          </a:p>
          <a:p>
            <a:pPr>
              <a:buFont typeface="Arial" charset="0"/>
              <a:buChar char="•"/>
            </a:pPr>
            <a:r>
              <a:rPr lang="en-US" sz="3200"/>
              <a:t> Check your email daily</a:t>
            </a:r>
          </a:p>
          <a:p>
            <a:endParaRPr lang="en-US" sz="3200"/>
          </a:p>
          <a:p>
            <a:pPr>
              <a:buFont typeface="Arial" charset="0"/>
              <a:buChar char="•"/>
            </a:pPr>
            <a:r>
              <a:rPr lang="en-US" sz="3200"/>
              <a:t> Please only use your CES email to correspond with us, and your district/charter placements!</a:t>
            </a:r>
          </a:p>
          <a:p>
            <a:endParaRPr lang="en-US" sz="3200"/>
          </a:p>
          <a:p>
            <a:pPr>
              <a:buFont typeface="Arial" charset="0"/>
              <a:buChar char="•"/>
            </a:pPr>
            <a:endParaRPr lang="en-US" sz="2400"/>
          </a:p>
        </p:txBody>
      </p:sp>
      <p:pic>
        <p:nvPicPr>
          <p:cNvPr id="3076" name="Picture 4" descr="http://2.bp.blogspot.com/-3d9FQWh6hx0/VPK9sdQWbLI/AAAAAAAAAhE/hU-0prg9bY0/s1600/mail-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1" y="1836338"/>
            <a:ext cx="2377439" cy="18288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C9575F0C-F59B-4A67-BC74-6836C1F97385}"/>
              </a:ext>
            </a:extLst>
          </p:cNvPr>
          <p:cNvCxnSpPr/>
          <p:nvPr/>
        </p:nvCxnSpPr>
        <p:spPr>
          <a:xfrm>
            <a:off x="1600200" y="78408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335AEC5-A625-42F6-8A0D-3CB2ACB5E925}"/>
              </a:ext>
            </a:extLst>
          </p:cNvPr>
          <p:cNvCxnSpPr/>
          <p:nvPr/>
        </p:nvCxnSpPr>
        <p:spPr>
          <a:xfrm>
            <a:off x="1600200" y="990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npccny-whodoeswhat.org/images/logo_wdw_bi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3842" y="4715957"/>
            <a:ext cx="1962978" cy="18757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2209800" y="-219075"/>
            <a:ext cx="7772400" cy="1362075"/>
          </a:xfrm>
        </p:spPr>
        <p:txBody>
          <a:bodyPr>
            <a:normAutofit fontScale="90000"/>
          </a:bodyPr>
          <a:lstStyle/>
          <a:p>
            <a:r>
              <a:rPr lang="en-US" sz="6000" b="1">
                <a:latin typeface="+mn-lt"/>
              </a:rPr>
              <a:t>“Who should I email?”</a:t>
            </a:r>
          </a:p>
        </p:txBody>
      </p:sp>
      <p:sp>
        <p:nvSpPr>
          <p:cNvPr id="3" name="Text Placeholder 2"/>
          <p:cNvSpPr>
            <a:spLocks noGrp="1"/>
          </p:cNvSpPr>
          <p:nvPr>
            <p:ph type="body" idx="4294967295"/>
          </p:nvPr>
        </p:nvSpPr>
        <p:spPr>
          <a:xfrm>
            <a:off x="1638300" y="1295400"/>
            <a:ext cx="8343900" cy="5067693"/>
          </a:xfrm>
        </p:spPr>
        <p:txBody>
          <a:bodyPr vert="horz" lIns="91440" tIns="45720" rIns="91440" bIns="45720" rtlCol="0" anchor="t">
            <a:noAutofit/>
          </a:bodyPr>
          <a:lstStyle/>
          <a:p>
            <a:pPr>
              <a:spcAft>
                <a:spcPts val="1200"/>
              </a:spcAft>
              <a:buFont typeface="Courier New" panose="02070309020205020404" pitchFamily="49" charset="0"/>
              <a:buChar char="o"/>
            </a:pPr>
            <a:r>
              <a:rPr lang="en-US" b="1" u="sng" dirty="0">
                <a:solidFill>
                  <a:schemeClr val="tx2">
                    <a:lumMod val="75000"/>
                  </a:schemeClr>
                </a:solidFill>
                <a:effectLst>
                  <a:outerShdw blurRad="38100" dist="38100" dir="2700000" algn="tl">
                    <a:srgbClr val="000000">
                      <a:alpha val="43137"/>
                    </a:srgbClr>
                  </a:outerShdw>
                </a:effectLst>
              </a:rPr>
              <a:t>Lisa</a:t>
            </a:r>
            <a:r>
              <a:rPr lang="en-US" b="1" dirty="0">
                <a:solidFill>
                  <a:schemeClr val="tx2">
                    <a:lumMod val="75000"/>
                  </a:schemeClr>
                </a:solidFill>
              </a:rPr>
              <a:t>– allocation questions &amp; issues, changes in schedule, issues with district, </a:t>
            </a:r>
          </a:p>
          <a:p>
            <a:pPr>
              <a:spcAft>
                <a:spcPts val="1200"/>
              </a:spcAft>
              <a:buFont typeface="Courier New" panose="02070309020205020404" pitchFamily="49" charset="0"/>
              <a:buChar char="o"/>
            </a:pPr>
            <a:r>
              <a:rPr lang="en-US" b="1" u="sng" dirty="0">
                <a:solidFill>
                  <a:schemeClr val="tx2">
                    <a:lumMod val="75000"/>
                  </a:schemeClr>
                </a:solidFill>
                <a:cs typeface="Calibri"/>
              </a:rPr>
              <a:t>Angelina</a:t>
            </a:r>
            <a:r>
              <a:rPr lang="en-US" b="1" dirty="0">
                <a:solidFill>
                  <a:schemeClr val="tx2">
                    <a:lumMod val="75000"/>
                  </a:schemeClr>
                </a:solidFill>
              </a:rPr>
              <a:t>-Allocation updates, Updating your file, </a:t>
            </a:r>
            <a:r>
              <a:rPr lang="en-US" b="1" dirty="0" err="1">
                <a:solidFill>
                  <a:schemeClr val="tx2">
                    <a:lumMod val="75000"/>
                  </a:schemeClr>
                </a:solidFill>
              </a:rPr>
              <a:t>Web&amp;Portal</a:t>
            </a:r>
            <a:r>
              <a:rPr lang="en-US" b="1" dirty="0">
                <a:solidFill>
                  <a:schemeClr val="tx2">
                    <a:lumMod val="75000"/>
                  </a:schemeClr>
                </a:solidFill>
              </a:rPr>
              <a:t>, scheduling with Lisa,  Testing materials and protocol questions; Trainings</a:t>
            </a:r>
          </a:p>
          <a:p>
            <a:pPr>
              <a:spcAft>
                <a:spcPts val="1200"/>
              </a:spcAft>
              <a:buFont typeface="Courier New" panose="02070309020205020404" pitchFamily="49" charset="0"/>
              <a:buChar char="o"/>
            </a:pPr>
            <a:r>
              <a:rPr lang="en-US" b="1" u="sng" dirty="0">
                <a:solidFill>
                  <a:schemeClr val="tx2">
                    <a:lumMod val="75000"/>
                  </a:schemeClr>
                </a:solidFill>
                <a:effectLst>
                  <a:outerShdw blurRad="38100" dist="38100" dir="2700000" algn="tl">
                    <a:srgbClr val="000000">
                      <a:alpha val="43137"/>
                    </a:srgbClr>
                  </a:outerShdw>
                </a:effectLst>
              </a:rPr>
              <a:t>Mimi- </a:t>
            </a:r>
            <a:r>
              <a:rPr lang="en-US" dirty="0">
                <a:solidFill>
                  <a:schemeClr val="tx2">
                    <a:lumMod val="75000"/>
                  </a:schemeClr>
                </a:solidFill>
                <a:effectLst>
                  <a:outerShdw blurRad="38100" dist="38100" dir="2700000" algn="tl">
                    <a:srgbClr val="000000">
                      <a:alpha val="43137"/>
                    </a:srgbClr>
                  </a:outerShdw>
                </a:effectLst>
              </a:rPr>
              <a:t>Timesheets, </a:t>
            </a:r>
            <a:r>
              <a:rPr lang="en-US" b="1" dirty="0">
                <a:solidFill>
                  <a:schemeClr val="tx2">
                    <a:lumMod val="75000"/>
                  </a:schemeClr>
                </a:solidFill>
              </a:rPr>
              <a:t>late timesheet entries, special timesheets, CPI trainings</a:t>
            </a:r>
          </a:p>
          <a:p>
            <a:pPr>
              <a:buFont typeface="Courier New" panose="02070309020205020404" pitchFamily="49" charset="0"/>
              <a:buChar char="o"/>
            </a:pPr>
            <a:r>
              <a:rPr lang="en-US" b="1" u="sng" dirty="0">
                <a:solidFill>
                  <a:schemeClr val="tx2">
                    <a:lumMod val="75000"/>
                  </a:schemeClr>
                </a:solidFill>
                <a:effectLst>
                  <a:outerShdw blurRad="38100" dist="38100" dir="2700000" algn="tl">
                    <a:srgbClr val="000000">
                      <a:alpha val="43137"/>
                    </a:srgbClr>
                  </a:outerShdw>
                </a:effectLst>
              </a:rPr>
              <a:t>Teri</a:t>
            </a:r>
            <a:r>
              <a:rPr lang="en-US" b="1" dirty="0">
                <a:solidFill>
                  <a:schemeClr val="tx2">
                    <a:lumMod val="75000"/>
                  </a:schemeClr>
                </a:solidFill>
              </a:rPr>
              <a:t>- HR issues, benefits, workman's comp </a:t>
            </a:r>
            <a:endParaRPr lang="en-US" b="1" dirty="0">
              <a:solidFill>
                <a:schemeClr val="tx2">
                  <a:lumMod val="75000"/>
                </a:schemeClr>
              </a:solidFill>
              <a:cs typeface="Calibri"/>
            </a:endParaRPr>
          </a:p>
          <a:p>
            <a:pPr marL="0" indent="0">
              <a:buNone/>
            </a:pPr>
            <a:r>
              <a:rPr lang="en-US" b="1" dirty="0">
                <a:solidFill>
                  <a:schemeClr val="tx2">
                    <a:lumMod val="75000"/>
                  </a:schemeClr>
                </a:solidFill>
              </a:rPr>
              <a:t>   claims, background checks</a:t>
            </a:r>
          </a:p>
          <a:p>
            <a:pPr>
              <a:buFont typeface="Courier New" panose="02070309020205020404" pitchFamily="49" charset="0"/>
              <a:buChar char="o"/>
            </a:pPr>
            <a:r>
              <a:rPr lang="en-US" b="1" u="sng" dirty="0">
                <a:solidFill>
                  <a:schemeClr val="tx2">
                    <a:lumMod val="75000"/>
                  </a:schemeClr>
                </a:solidFill>
                <a:cs typeface="Calibri"/>
              </a:rPr>
              <a:t>Natasha</a:t>
            </a:r>
            <a:r>
              <a:rPr lang="en-US" b="1" dirty="0">
                <a:solidFill>
                  <a:schemeClr val="tx2">
                    <a:lumMod val="75000"/>
                  </a:schemeClr>
                </a:solidFill>
                <a:cs typeface="Calibri"/>
              </a:rPr>
              <a:t>- Payroll questions/issues</a:t>
            </a:r>
            <a:endParaRPr lang="en-US" b="1" dirty="0">
              <a:solidFill>
                <a:schemeClr val="tx2">
                  <a:lumMod val="75000"/>
                </a:schemeClr>
              </a:solidFill>
            </a:endParaRPr>
          </a:p>
          <a:p>
            <a:pPr marL="0" indent="0">
              <a:buNone/>
            </a:pPr>
            <a:endParaRPr lang="en-US" b="1" dirty="0">
              <a:solidFill>
                <a:schemeClr val="tx2">
                  <a:lumMod val="75000"/>
                </a:schemeClr>
              </a:solidFill>
              <a:cs typeface="Calibri"/>
            </a:endParaRPr>
          </a:p>
        </p:txBody>
      </p:sp>
      <p:cxnSp>
        <p:nvCxnSpPr>
          <p:cNvPr id="5" name="Straight Connector 4">
            <a:extLst>
              <a:ext uri="{FF2B5EF4-FFF2-40B4-BE49-F238E27FC236}">
                <a16:creationId xmlns:a16="http://schemas.microsoft.com/office/drawing/2014/main" id="{941EE724-9C60-4858-AC1F-5478DF264E17}"/>
              </a:ext>
            </a:extLst>
          </p:cNvPr>
          <p:cNvCxnSpPr/>
          <p:nvPr/>
        </p:nvCxnSpPr>
        <p:spPr>
          <a:xfrm>
            <a:off x="1600200" y="1066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13EA067-4B83-4758-9144-CF3AB83F8648}"/>
              </a:ext>
            </a:extLst>
          </p:cNvPr>
          <p:cNvCxnSpPr/>
          <p:nvPr/>
        </p:nvCxnSpPr>
        <p:spPr>
          <a:xfrm>
            <a:off x="1600200" y="8382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52400"/>
            <a:ext cx="7772400" cy="1528763"/>
          </a:xfrm>
        </p:spPr>
        <p:txBody>
          <a:bodyPr anchor="ctr"/>
          <a:lstStyle/>
          <a:p>
            <a:r>
              <a:rPr lang="en-US" b="1">
                <a:latin typeface="+mn-lt"/>
              </a:rPr>
              <a:t>CES TRAININGS</a:t>
            </a:r>
          </a:p>
        </p:txBody>
      </p:sp>
      <p:pic>
        <p:nvPicPr>
          <p:cNvPr id="7170" name="Picture 2" descr="http://www.pei.com/wp-content/uploads/2013/04/Training-Impro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7030" y="1744140"/>
            <a:ext cx="9282250" cy="429950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D8B4D91B-7FD8-4BF6-93B0-9884152173E4}"/>
              </a:ext>
            </a:extLst>
          </p:cNvPr>
          <p:cNvCxnSpPr/>
          <p:nvPr/>
        </p:nvCxnSpPr>
        <p:spPr>
          <a:xfrm>
            <a:off x="1600200" y="101268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EDEA9D0-9205-4950-9868-0018FE2A4AFB}"/>
              </a:ext>
            </a:extLst>
          </p:cNvPr>
          <p:cNvCxnSpPr/>
          <p:nvPr/>
        </p:nvCxnSpPr>
        <p:spPr>
          <a:xfrm>
            <a:off x="1600200" y="12192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47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83899" y="1857556"/>
            <a:ext cx="5308866" cy="1515533"/>
          </a:xfrm>
        </p:spPr>
        <p:txBody>
          <a:bodyPr>
            <a:normAutofit fontScale="90000"/>
          </a:bodyPr>
          <a:lstStyle/>
          <a:p>
            <a:r>
              <a:rPr lang="en-US"/>
              <a:t>Crisis Prevention Intervention Training</a:t>
            </a:r>
          </a:p>
        </p:txBody>
      </p:sp>
      <p:sp>
        <p:nvSpPr>
          <p:cNvPr id="6" name="TextBox 5"/>
          <p:cNvSpPr txBox="1"/>
          <p:nvPr/>
        </p:nvSpPr>
        <p:spPr>
          <a:xfrm>
            <a:off x="2223786" y="5234970"/>
            <a:ext cx="7744429" cy="1569660"/>
          </a:xfrm>
          <a:prstGeom prst="rect">
            <a:avLst/>
          </a:prstGeom>
          <a:noFill/>
        </p:spPr>
        <p:txBody>
          <a:bodyPr wrap="square" rtlCol="0">
            <a:spAutoFit/>
          </a:bodyPr>
          <a:lstStyle/>
          <a:p>
            <a:pPr algn="ctr"/>
            <a:r>
              <a:rPr lang="en-US" sz="2400" dirty="0">
                <a:solidFill>
                  <a:schemeClr val="tx2">
                    <a:lumMod val="75000"/>
                  </a:schemeClr>
                </a:solidFill>
              </a:rPr>
              <a:t>You must complete this ASAP – dates will be on our website under Upcoming Meetings and Events.</a:t>
            </a:r>
          </a:p>
          <a:p>
            <a:pPr algn="ctr"/>
            <a:r>
              <a:rPr lang="en-US" sz="2400" dirty="0">
                <a:solidFill>
                  <a:schemeClr val="tx2">
                    <a:lumMod val="75000"/>
                  </a:schemeClr>
                </a:solidFill>
              </a:rPr>
              <a:t>You may also complete this with your school and send us your Blue Certification Card.</a:t>
            </a:r>
          </a:p>
        </p:txBody>
      </p:sp>
      <p:cxnSp>
        <p:nvCxnSpPr>
          <p:cNvPr id="7" name="Straight Connector 6">
            <a:extLst>
              <a:ext uri="{FF2B5EF4-FFF2-40B4-BE49-F238E27FC236}">
                <a16:creationId xmlns:a16="http://schemas.microsoft.com/office/drawing/2014/main" id="{5738AF0B-6A91-4067-A7F5-092367C7FCFE}"/>
              </a:ext>
            </a:extLst>
          </p:cNvPr>
          <p:cNvCxnSpPr/>
          <p:nvPr/>
        </p:nvCxnSpPr>
        <p:spPr>
          <a:xfrm>
            <a:off x="1600200" y="1066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E801E76-2F8A-4746-922B-4BF6A0DEE2EC}"/>
              </a:ext>
            </a:extLst>
          </p:cNvPr>
          <p:cNvCxnSpPr/>
          <p:nvPr/>
        </p:nvCxnSpPr>
        <p:spPr>
          <a:xfrm>
            <a:off x="1600200" y="8382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50467D8A-5612-425B-8D95-8841C3B01E90}"/>
              </a:ext>
            </a:extLst>
          </p:cNvPr>
          <p:cNvSpPr txBox="1">
            <a:spLocks/>
          </p:cNvSpPr>
          <p:nvPr/>
        </p:nvSpPr>
        <p:spPr>
          <a:xfrm>
            <a:off x="1489229" y="1"/>
            <a:ext cx="9144000" cy="1377651"/>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r>
              <a:rPr lang="en-US" sz="4800" b="1" dirty="0">
                <a:solidFill>
                  <a:schemeClr val="tx2">
                    <a:lumMod val="75000"/>
                  </a:schemeClr>
                </a:solidFill>
                <a:effectLst>
                  <a:outerShdw blurRad="38100" dist="38100" dir="2700000" algn="tl">
                    <a:srgbClr val="000000">
                      <a:alpha val="43137"/>
                    </a:srgbClr>
                  </a:outerShdw>
                </a:effectLst>
              </a:rPr>
              <a:t>Yearly Trainings (Cont.)</a:t>
            </a:r>
            <a:endParaRPr lang="en-US" sz="2800" b="1" dirty="0">
              <a:solidFill>
                <a:schemeClr val="tx2">
                  <a:lumMod val="75000"/>
                </a:schemeClr>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276BC96F-44E4-4045-897C-E376875F12EE}"/>
              </a:ext>
            </a:extLst>
          </p:cNvPr>
          <p:cNvSpPr txBox="1"/>
          <p:nvPr/>
        </p:nvSpPr>
        <p:spPr>
          <a:xfrm>
            <a:off x="1752600" y="3429000"/>
            <a:ext cx="8839200" cy="1938992"/>
          </a:xfrm>
          <a:prstGeom prst="rect">
            <a:avLst/>
          </a:prstGeom>
          <a:noFill/>
        </p:spPr>
        <p:txBody>
          <a:bodyPr wrap="square" rtlCol="0">
            <a:spAutoFit/>
          </a:bodyPr>
          <a:lstStyle/>
          <a:p>
            <a:pPr algn="ctr"/>
            <a:r>
              <a:rPr lang="en-US" sz="2400" dirty="0">
                <a:solidFill>
                  <a:schemeClr val="tx2">
                    <a:lumMod val="75000"/>
                  </a:schemeClr>
                </a:solidFill>
              </a:rPr>
              <a:t>Certification lasts 1 year</a:t>
            </a:r>
          </a:p>
          <a:p>
            <a:pPr algn="ctr"/>
            <a:r>
              <a:rPr lang="en-US" sz="2400" dirty="0">
                <a:solidFill>
                  <a:schemeClr val="tx2">
                    <a:lumMod val="75000"/>
                  </a:schemeClr>
                </a:solidFill>
              </a:rPr>
              <a:t>Full Course the first year is 2 days and the</a:t>
            </a:r>
          </a:p>
          <a:p>
            <a:pPr algn="ctr"/>
            <a:r>
              <a:rPr lang="en-US" sz="2400" dirty="0">
                <a:solidFill>
                  <a:schemeClr val="tx2">
                    <a:lumMod val="75000"/>
                  </a:schemeClr>
                </a:solidFill>
              </a:rPr>
              <a:t>Refresher Course will be every year after for 1 day. This is </a:t>
            </a:r>
          </a:p>
          <a:p>
            <a:pPr algn="ctr"/>
            <a:r>
              <a:rPr lang="en-US" sz="2400" dirty="0">
                <a:solidFill>
                  <a:schemeClr val="tx2">
                    <a:lumMod val="75000"/>
                  </a:schemeClr>
                </a:solidFill>
              </a:rPr>
              <a:t>Required for everyone except School Psychologists and Diagnosticians</a:t>
            </a:r>
          </a:p>
        </p:txBody>
      </p:sp>
    </p:spTree>
    <p:extLst>
      <p:ext uri="{BB962C8B-B14F-4D97-AF65-F5344CB8AC3E}">
        <p14:creationId xmlns:p14="http://schemas.microsoft.com/office/powerpoint/2010/main" val="71809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91576-939C-420C-93EF-682D81AA955C}"/>
              </a:ext>
            </a:extLst>
          </p:cNvPr>
          <p:cNvSpPr>
            <a:spLocks noGrp="1"/>
          </p:cNvSpPr>
          <p:nvPr>
            <p:ph type="title"/>
          </p:nvPr>
        </p:nvSpPr>
        <p:spPr/>
        <p:txBody>
          <a:bodyPr/>
          <a:lstStyle/>
          <a:p>
            <a:r>
              <a:rPr lang="en-US" dirty="0"/>
              <a:t>Trainers	</a:t>
            </a:r>
          </a:p>
        </p:txBody>
      </p:sp>
      <p:sp>
        <p:nvSpPr>
          <p:cNvPr id="3" name="Content Placeholder 2">
            <a:extLst>
              <a:ext uri="{FF2B5EF4-FFF2-40B4-BE49-F238E27FC236}">
                <a16:creationId xmlns:a16="http://schemas.microsoft.com/office/drawing/2014/main" id="{E7EAC47F-5DA8-4330-830F-E8F594802FA4}"/>
              </a:ext>
            </a:extLst>
          </p:cNvPr>
          <p:cNvSpPr>
            <a:spLocks noGrp="1"/>
          </p:cNvSpPr>
          <p:nvPr>
            <p:ph idx="1"/>
          </p:nvPr>
        </p:nvSpPr>
        <p:spPr>
          <a:xfrm>
            <a:off x="838200" y="1690688"/>
            <a:ext cx="10515600" cy="4351338"/>
          </a:xfrm>
        </p:spPr>
        <p:txBody>
          <a:bodyPr>
            <a:normAutofit lnSpcReduction="10000"/>
          </a:bodyPr>
          <a:lstStyle/>
          <a:p>
            <a:r>
              <a:rPr lang="en-US" dirty="0"/>
              <a:t>Tom House (refresher course)</a:t>
            </a:r>
          </a:p>
          <a:p>
            <a:r>
              <a:rPr lang="en-US" dirty="0"/>
              <a:t>Dates:</a:t>
            </a:r>
          </a:p>
          <a:p>
            <a:pPr lvl="1"/>
            <a:r>
              <a:rPr lang="en-US" dirty="0"/>
              <a:t>8/14		</a:t>
            </a:r>
          </a:p>
          <a:p>
            <a:pPr lvl="1"/>
            <a:r>
              <a:rPr lang="en-US" dirty="0"/>
              <a:t>9/11</a:t>
            </a:r>
          </a:p>
          <a:p>
            <a:pPr lvl="1"/>
            <a:r>
              <a:rPr lang="en-US" dirty="0"/>
              <a:t>10/16</a:t>
            </a:r>
          </a:p>
          <a:p>
            <a:pPr lvl="1"/>
            <a:r>
              <a:rPr lang="en-US" dirty="0"/>
              <a:t>Spring courses TBD</a:t>
            </a:r>
          </a:p>
          <a:p>
            <a:r>
              <a:rPr lang="en-US" dirty="0"/>
              <a:t>Sara McGinnis (full course)</a:t>
            </a:r>
          </a:p>
          <a:p>
            <a:pPr marL="0">
              <a:spcBef>
                <a:spcPts val="0"/>
              </a:spcBef>
            </a:pPr>
            <a:r>
              <a:rPr lang="en-US" dirty="0"/>
              <a:t>Dates: </a:t>
            </a:r>
          </a:p>
          <a:p>
            <a:pPr marL="457200" lvl="1">
              <a:spcBef>
                <a:spcPts val="0"/>
              </a:spcBef>
            </a:pPr>
            <a:r>
              <a:rPr lang="en-US" dirty="0"/>
              <a:t>7/23 &amp; 7/24</a:t>
            </a:r>
          </a:p>
          <a:p>
            <a:pPr marL="457200" lvl="1">
              <a:spcBef>
                <a:spcPts val="0"/>
              </a:spcBef>
            </a:pPr>
            <a:r>
              <a:rPr lang="en-US" dirty="0"/>
              <a:t>9/25 &amp; 10/2</a:t>
            </a:r>
          </a:p>
          <a:p>
            <a:pPr marL="457200" lvl="1">
              <a:spcBef>
                <a:spcPts val="0"/>
              </a:spcBef>
            </a:pPr>
            <a:r>
              <a:rPr lang="en-US" dirty="0"/>
              <a:t>1/29 &amp; 2/5</a:t>
            </a:r>
          </a:p>
          <a:p>
            <a:endParaRPr lang="en-US" dirty="0"/>
          </a:p>
        </p:txBody>
      </p:sp>
      <p:pic>
        <p:nvPicPr>
          <p:cNvPr id="5" name="Picture 4" descr="Desks in empty classroom">
            <a:extLst>
              <a:ext uri="{FF2B5EF4-FFF2-40B4-BE49-F238E27FC236}">
                <a16:creationId xmlns:a16="http://schemas.microsoft.com/office/drawing/2014/main" id="{33E4200E-B2A7-4B53-ABEF-9E24814B8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7708" y="2270951"/>
            <a:ext cx="3945973" cy="2963333"/>
          </a:xfrm>
          <a:prstGeom prst="rect">
            <a:avLst/>
          </a:prstGeom>
        </p:spPr>
      </p:pic>
    </p:spTree>
    <p:extLst>
      <p:ext uri="{BB962C8B-B14F-4D97-AF65-F5344CB8AC3E}">
        <p14:creationId xmlns:p14="http://schemas.microsoft.com/office/powerpoint/2010/main" val="186363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49F4-5ECA-414D-936A-6170956DA652}"/>
              </a:ext>
            </a:extLst>
          </p:cNvPr>
          <p:cNvSpPr>
            <a:spLocks noGrp="1"/>
          </p:cNvSpPr>
          <p:nvPr>
            <p:ph type="title"/>
          </p:nvPr>
        </p:nvSpPr>
        <p:spPr/>
        <p:txBody>
          <a:bodyPr/>
          <a:lstStyle/>
          <a:p>
            <a:r>
              <a:rPr lang="en-US" b="1" dirty="0"/>
              <a:t>CPI Trainings Scheduled:</a:t>
            </a:r>
          </a:p>
        </p:txBody>
      </p:sp>
      <p:sp>
        <p:nvSpPr>
          <p:cNvPr id="3" name="Content Placeholder 2">
            <a:extLst>
              <a:ext uri="{FF2B5EF4-FFF2-40B4-BE49-F238E27FC236}">
                <a16:creationId xmlns:a16="http://schemas.microsoft.com/office/drawing/2014/main" id="{827C9770-2362-408C-9C86-4AAD7C6ECE0C}"/>
              </a:ext>
            </a:extLst>
          </p:cNvPr>
          <p:cNvSpPr>
            <a:spLocks noGrp="1"/>
          </p:cNvSpPr>
          <p:nvPr>
            <p:ph idx="1"/>
          </p:nvPr>
        </p:nvSpPr>
        <p:spPr/>
        <p:txBody>
          <a:bodyPr vert="horz" lIns="91440" tIns="45720" rIns="91440" bIns="45720" rtlCol="0" anchor="t">
            <a:normAutofit lnSpcReduction="10000"/>
          </a:bodyPr>
          <a:lstStyle/>
          <a:p>
            <a:r>
              <a:rPr lang="en-US" sz="2400" dirty="0">
                <a:ea typeface="+mn-lt"/>
                <a:cs typeface="+mn-lt"/>
              </a:rPr>
              <a:t>Refresher course 8/14/2021             Full Course 9/25 &amp; 10/2/2021 </a:t>
            </a:r>
            <a:endParaRPr lang="en-US" sz="2400" dirty="0"/>
          </a:p>
          <a:p>
            <a:r>
              <a:rPr lang="en-US" sz="2400" dirty="0">
                <a:ea typeface="+mn-lt"/>
                <a:cs typeface="+mn-lt"/>
              </a:rPr>
              <a:t>Refresher course 9/11/2021             Full course 1/29 &amp; 2/05/2022</a:t>
            </a:r>
            <a:endParaRPr lang="en-US" sz="2400" dirty="0"/>
          </a:p>
          <a:p>
            <a:r>
              <a:rPr lang="en-US" sz="2400" dirty="0">
                <a:ea typeface="+mn-lt"/>
                <a:cs typeface="+mn-lt"/>
              </a:rPr>
              <a:t>Refresher course 10/16/2021           Full course 3/21 &amp; 3/28/2021 </a:t>
            </a:r>
          </a:p>
          <a:p>
            <a:r>
              <a:rPr lang="en-US" sz="2400" dirty="0">
                <a:ea typeface="+mn-lt"/>
                <a:cs typeface="+mn-lt"/>
              </a:rPr>
              <a:t>Refresher course 11/06/2021</a:t>
            </a:r>
          </a:p>
          <a:p>
            <a:r>
              <a:rPr lang="en-US" sz="2400" dirty="0">
                <a:ea typeface="+mn-lt"/>
                <a:cs typeface="+mn-lt"/>
              </a:rPr>
              <a:t>Refresher </a:t>
            </a:r>
            <a:r>
              <a:rPr lang="en-US" sz="2400">
                <a:ea typeface="+mn-lt"/>
                <a:cs typeface="+mn-lt"/>
              </a:rPr>
              <a:t>course 1/22/2022 </a:t>
            </a:r>
            <a:endParaRPr lang="en-US" sz="2400" dirty="0">
              <a:ea typeface="+mn-lt"/>
              <a:cs typeface="+mn-lt"/>
            </a:endParaRPr>
          </a:p>
          <a:p>
            <a:r>
              <a:rPr lang="en-US" sz="2400" dirty="0">
                <a:ea typeface="+mn-lt"/>
                <a:cs typeface="+mn-lt"/>
              </a:rPr>
              <a:t>Refresher course 2/21/2022</a:t>
            </a:r>
          </a:p>
          <a:p>
            <a:r>
              <a:rPr lang="en-US" sz="2400" dirty="0">
                <a:ea typeface="+mn-lt"/>
                <a:cs typeface="+mn-lt"/>
              </a:rPr>
              <a:t>Refresher course 5/11 or 18, 2022</a:t>
            </a:r>
          </a:p>
          <a:p>
            <a:endParaRPr lang="en-US" sz="2400" dirty="0"/>
          </a:p>
          <a:p>
            <a:pPr marL="0" indent="0" algn="ctr">
              <a:buNone/>
            </a:pPr>
            <a:r>
              <a:rPr lang="en-US" sz="2400" dirty="0"/>
              <a:t>The links for these will be listed on the CES website under Ancillary&gt;Upcoming Meeting and Events.</a:t>
            </a:r>
          </a:p>
        </p:txBody>
      </p:sp>
    </p:spTree>
    <p:extLst>
      <p:ext uri="{BB962C8B-B14F-4D97-AF65-F5344CB8AC3E}">
        <p14:creationId xmlns:p14="http://schemas.microsoft.com/office/powerpoint/2010/main" val="174242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E9053B-4DD6-4A45-93AC-C7E2DB3A4293}"/>
              </a:ext>
            </a:extLst>
          </p:cNvPr>
          <p:cNvSpPr txBox="1"/>
          <p:nvPr/>
        </p:nvSpPr>
        <p:spPr>
          <a:xfrm>
            <a:off x="2514600" y="76200"/>
            <a:ext cx="7543800" cy="707886"/>
          </a:xfrm>
          <a:prstGeom prst="rect">
            <a:avLst/>
          </a:prstGeom>
          <a:noFill/>
        </p:spPr>
        <p:txBody>
          <a:bodyPr wrap="square" rtlCol="0">
            <a:spAutoFit/>
          </a:bodyPr>
          <a:lstStyle/>
          <a:p>
            <a:pPr algn="ctr"/>
            <a:r>
              <a:rPr lang="en-US" sz="4000" b="1"/>
              <a:t>Upcoming Trainings &amp; Meetings</a:t>
            </a:r>
          </a:p>
        </p:txBody>
      </p:sp>
      <p:cxnSp>
        <p:nvCxnSpPr>
          <p:cNvPr id="7" name="Straight Connector 6">
            <a:extLst>
              <a:ext uri="{FF2B5EF4-FFF2-40B4-BE49-F238E27FC236}">
                <a16:creationId xmlns:a16="http://schemas.microsoft.com/office/drawing/2014/main" id="{439E3EB8-F0A7-450D-B70A-4EDA63C0EEDB}"/>
              </a:ext>
            </a:extLst>
          </p:cNvPr>
          <p:cNvCxnSpPr/>
          <p:nvPr/>
        </p:nvCxnSpPr>
        <p:spPr>
          <a:xfrm>
            <a:off x="1600200" y="762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DB3D9B1-09D4-4954-883E-9D18A74C28A9}"/>
              </a:ext>
            </a:extLst>
          </p:cNvPr>
          <p:cNvCxnSpPr/>
          <p:nvPr/>
        </p:nvCxnSpPr>
        <p:spPr>
          <a:xfrm>
            <a:off x="1600200" y="968514"/>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 email&#10;&#10;Description automatically generated">
            <a:extLst>
              <a:ext uri="{FF2B5EF4-FFF2-40B4-BE49-F238E27FC236}">
                <a16:creationId xmlns:a16="http://schemas.microsoft.com/office/drawing/2014/main" id="{823FD495-DCD7-4B82-B769-B9F997EF74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48" y="1063690"/>
            <a:ext cx="10866782" cy="6074227"/>
          </a:xfrm>
          <a:prstGeom prst="rect">
            <a:avLst/>
          </a:prstGeom>
        </p:spPr>
      </p:pic>
    </p:spTree>
    <p:extLst>
      <p:ext uri="{BB962C8B-B14F-4D97-AF65-F5344CB8AC3E}">
        <p14:creationId xmlns:p14="http://schemas.microsoft.com/office/powerpoint/2010/main" val="312132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665589"/>
            <a:ext cx="4886325" cy="1526822"/>
          </a:xfrm>
          <a:prstGeom prst="rect">
            <a:avLst/>
          </a:prstGeom>
        </p:spPr>
        <p:txBody>
          <a:bodyPr>
            <a:normAutofit fontScale="92500" lnSpcReduction="1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Timesheets &amp;</a:t>
            </a:r>
          </a:p>
          <a:p>
            <a:pPr algn="ctr"/>
            <a:r>
              <a:rPr lang="en-US" sz="6000" dirty="0">
                <a:solidFill>
                  <a:schemeClr val="tx1"/>
                </a:solidFill>
              </a:rPr>
              <a:t>CPI </a:t>
            </a:r>
          </a:p>
        </p:txBody>
      </p:sp>
      <p:sp>
        <p:nvSpPr>
          <p:cNvPr id="4" name="Text Placeholder 2"/>
          <p:cNvSpPr>
            <a:spLocks noGrp="1"/>
          </p:cNvSpPr>
          <p:nvPr>
            <p:ph type="body" idx="1"/>
          </p:nvPr>
        </p:nvSpPr>
        <p:spPr>
          <a:xfrm>
            <a:off x="4886325" y="2132650"/>
            <a:ext cx="7305675" cy="2597394"/>
          </a:xfrm>
          <a:noFill/>
        </p:spPr>
        <p:txBody>
          <a:bodyPr anchor="ctr" anchorCtr="1">
            <a:normAutofit fontScale="62500" lnSpcReduction="20000"/>
          </a:bodyPr>
          <a:lstStyle/>
          <a:p>
            <a:pPr marL="685800" indent="-685800" algn="ctr">
              <a:buFont typeface="Wingdings" panose="05000000000000000000" pitchFamily="2" charset="2"/>
              <a:buChar char="v"/>
            </a:pPr>
            <a:r>
              <a:rPr lang="en-US" sz="8600" b="1" dirty="0">
                <a:solidFill>
                  <a:schemeClr val="accent1"/>
                </a:solidFill>
              </a:rPr>
              <a:t>Mimi Sacone</a:t>
            </a:r>
            <a:endParaRPr lang="en-US" sz="5400" b="1" dirty="0">
              <a:solidFill>
                <a:schemeClr val="accent1"/>
              </a:solidFill>
            </a:endParaRPr>
          </a:p>
          <a:p>
            <a:pPr algn="ctr">
              <a:lnSpc>
                <a:spcPct val="120000"/>
              </a:lnSpc>
            </a:pPr>
            <a:r>
              <a:rPr lang="en-US" sz="7700" dirty="0">
                <a:solidFill>
                  <a:schemeClr val="accent1"/>
                </a:solidFill>
              </a:rPr>
              <a:t>Ancillary Administrative Assistant</a:t>
            </a:r>
          </a:p>
        </p:txBody>
      </p:sp>
    </p:spTree>
    <p:extLst>
      <p:ext uri="{BB962C8B-B14F-4D97-AF65-F5344CB8AC3E}">
        <p14:creationId xmlns:p14="http://schemas.microsoft.com/office/powerpoint/2010/main" val="1406532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E4BA8-143B-43D7-9760-E555C2610EB0}"/>
              </a:ext>
            </a:extLst>
          </p:cNvPr>
          <p:cNvSpPr>
            <a:spLocks noGrp="1"/>
          </p:cNvSpPr>
          <p:nvPr>
            <p:ph type="title"/>
          </p:nvPr>
        </p:nvSpPr>
        <p:spPr/>
        <p:txBody>
          <a:bodyPr>
            <a:normAutofit/>
          </a:bodyPr>
          <a:lstStyle/>
          <a:p>
            <a:r>
              <a:rPr lang="en-US" sz="6000" b="1" dirty="0"/>
              <a:t>Timesheets</a:t>
            </a:r>
          </a:p>
        </p:txBody>
      </p:sp>
      <p:sp>
        <p:nvSpPr>
          <p:cNvPr id="3" name="Content Placeholder 2">
            <a:extLst>
              <a:ext uri="{FF2B5EF4-FFF2-40B4-BE49-F238E27FC236}">
                <a16:creationId xmlns:a16="http://schemas.microsoft.com/office/drawing/2014/main" id="{6AD0C3AC-15EE-4359-AD68-64F702F4A52A}"/>
              </a:ext>
            </a:extLst>
          </p:cNvPr>
          <p:cNvSpPr>
            <a:spLocks noGrp="1"/>
          </p:cNvSpPr>
          <p:nvPr>
            <p:ph idx="1"/>
          </p:nvPr>
        </p:nvSpPr>
        <p:spPr>
          <a:xfrm>
            <a:off x="546538" y="1679839"/>
            <a:ext cx="10174014" cy="3498322"/>
          </a:xfrm>
        </p:spPr>
        <p:txBody>
          <a:bodyPr vert="horz" lIns="91440" tIns="45720" rIns="91440" bIns="45720" rtlCol="0" anchor="t">
            <a:normAutofit/>
          </a:bodyPr>
          <a:lstStyle/>
          <a:p>
            <a:pPr marL="0" indent="0">
              <a:buNone/>
            </a:pPr>
            <a:r>
              <a:rPr lang="en-US" dirty="0"/>
              <a:t>Call or email Mimi with questions about:</a:t>
            </a:r>
          </a:p>
          <a:p>
            <a:pPr marL="0" indent="0">
              <a:buNone/>
            </a:pPr>
            <a:endParaRPr lang="en-US" dirty="0"/>
          </a:p>
          <a:p>
            <a:r>
              <a:rPr lang="en-US" dirty="0"/>
              <a:t>If you have forgotten to enter your time</a:t>
            </a:r>
          </a:p>
          <a:p>
            <a:r>
              <a:rPr lang="en-US" dirty="0"/>
              <a:t>Timesheet adjustments</a:t>
            </a:r>
          </a:p>
          <a:p>
            <a:r>
              <a:rPr lang="en-US" dirty="0"/>
              <a:t>Other timesheet inquiries</a:t>
            </a:r>
          </a:p>
          <a:p>
            <a:r>
              <a:rPr lang="en-US" dirty="0"/>
              <a:t>Possible pay deductions resulting from disputed invoices</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23161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116BD14-19B6-4AF0-8811-4E2A42802B02}"/>
              </a:ext>
            </a:extLst>
          </p:cNvPr>
          <p:cNvCxnSpPr/>
          <p:nvPr/>
        </p:nvCxnSpPr>
        <p:spPr>
          <a:xfrm>
            <a:off x="1600200" y="762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AA8960B-EBB6-4933-A454-C72C4EEF6A11}"/>
              </a:ext>
            </a:extLst>
          </p:cNvPr>
          <p:cNvCxnSpPr/>
          <p:nvPr/>
        </p:nvCxnSpPr>
        <p:spPr>
          <a:xfrm>
            <a:off x="1600200" y="968514"/>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6470CFF1-72E0-4ECE-923D-62ABE4897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0" y="2481944"/>
            <a:ext cx="10515600" cy="250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rrow: Down 10">
            <a:extLst>
              <a:ext uri="{FF2B5EF4-FFF2-40B4-BE49-F238E27FC236}">
                <a16:creationId xmlns:a16="http://schemas.microsoft.com/office/drawing/2014/main" id="{49FF473E-C862-43C9-B37B-85ACD65C5325}"/>
              </a:ext>
            </a:extLst>
          </p:cNvPr>
          <p:cNvSpPr/>
          <p:nvPr/>
        </p:nvSpPr>
        <p:spPr>
          <a:xfrm>
            <a:off x="4703306" y="2046160"/>
            <a:ext cx="447261" cy="51229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A761E8-C968-4E88-9077-620F3EBB74A8}"/>
              </a:ext>
            </a:extLst>
          </p:cNvPr>
          <p:cNvSpPr>
            <a:spLocks noGrp="1"/>
          </p:cNvSpPr>
          <p:nvPr>
            <p:ph type="title"/>
          </p:nvPr>
        </p:nvSpPr>
        <p:spPr>
          <a:xfrm>
            <a:off x="838200" y="1"/>
            <a:ext cx="10515600" cy="1045028"/>
          </a:xfrm>
        </p:spPr>
        <p:txBody>
          <a:bodyPr/>
          <a:lstStyle/>
          <a:p>
            <a:r>
              <a:rPr lang="en-US" dirty="0"/>
              <a:t>Accessing the Portal</a:t>
            </a:r>
          </a:p>
        </p:txBody>
      </p:sp>
      <p:sp>
        <p:nvSpPr>
          <p:cNvPr id="3" name="Content Placeholder 2">
            <a:extLst>
              <a:ext uri="{FF2B5EF4-FFF2-40B4-BE49-F238E27FC236}">
                <a16:creationId xmlns:a16="http://schemas.microsoft.com/office/drawing/2014/main" id="{D28D9B3E-60B3-4074-B44E-0E1A6CC371E8}"/>
              </a:ext>
            </a:extLst>
          </p:cNvPr>
          <p:cNvSpPr>
            <a:spLocks noGrp="1"/>
          </p:cNvSpPr>
          <p:nvPr>
            <p:ph idx="1"/>
          </p:nvPr>
        </p:nvSpPr>
        <p:spPr>
          <a:xfrm>
            <a:off x="838200" y="968514"/>
            <a:ext cx="10515600" cy="5208449"/>
          </a:xfrm>
        </p:spPr>
        <p:txBody>
          <a:bodyPr/>
          <a:lstStyle/>
          <a:p>
            <a:r>
              <a:rPr lang="en-US" dirty="0"/>
              <a:t>2 ways:</a:t>
            </a:r>
          </a:p>
          <a:p>
            <a:pPr lvl="1"/>
            <a:r>
              <a:rPr lang="en-US" dirty="0">
                <a:hlinkClick r:id="rId4"/>
              </a:rPr>
              <a:t>www.ces.org</a:t>
            </a:r>
            <a:r>
              <a:rPr lang="en-US" dirty="0"/>
              <a:t> scroll over the “Ancillary tab” at the top and then in the dropdown box, click on “Ancillary Web Portal Login” then, using your credentials; log in						OR</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Cesclient.sks.com</a:t>
            </a:r>
          </a:p>
        </p:txBody>
      </p:sp>
    </p:spTree>
    <p:extLst>
      <p:ext uri="{BB962C8B-B14F-4D97-AF65-F5344CB8AC3E}">
        <p14:creationId xmlns:p14="http://schemas.microsoft.com/office/powerpoint/2010/main" val="3476291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8600ADC-A727-4F50-A4CD-E8E7611F1D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962201"/>
            <a:ext cx="9144000" cy="3859110"/>
          </a:xfrm>
          <a:prstGeom prst="rect">
            <a:avLst/>
          </a:prstGeom>
        </p:spPr>
      </p:pic>
      <p:sp>
        <p:nvSpPr>
          <p:cNvPr id="4" name="Slide Number Placeholder 3"/>
          <p:cNvSpPr>
            <a:spLocks noGrp="1"/>
          </p:cNvSpPr>
          <p:nvPr>
            <p:ph type="sldNum" sz="quarter" idx="12"/>
          </p:nvPr>
        </p:nvSpPr>
        <p:spPr/>
        <p:txBody>
          <a:bodyPr/>
          <a:lstStyle/>
          <a:p>
            <a:fld id="{38483D76-425E-4E1F-9A21-1129F4043B02}" type="slidenum">
              <a:rPr lang="en-US" smtClean="0"/>
              <a:pPr/>
              <a:t>110</a:t>
            </a:fld>
            <a:endParaRPr lang="en-US"/>
          </a:p>
        </p:txBody>
      </p:sp>
      <p:sp>
        <p:nvSpPr>
          <p:cNvPr id="2" name="Title 1"/>
          <p:cNvSpPr>
            <a:spLocks noGrp="1"/>
          </p:cNvSpPr>
          <p:nvPr>
            <p:ph type="title" idx="4294967295"/>
          </p:nvPr>
        </p:nvSpPr>
        <p:spPr>
          <a:xfrm>
            <a:off x="2696369" y="174487"/>
            <a:ext cx="6799262" cy="914400"/>
          </a:xfrm>
        </p:spPr>
        <p:txBody>
          <a:bodyPr>
            <a:normAutofit/>
          </a:bodyPr>
          <a:lstStyle/>
          <a:p>
            <a:pPr algn="ctr"/>
            <a:r>
              <a:rPr lang="en-US" sz="4000" b="1">
                <a:latin typeface="+mn-lt"/>
              </a:rPr>
              <a:t>Manage Timesheets	</a:t>
            </a:r>
          </a:p>
        </p:txBody>
      </p:sp>
      <p:sp>
        <p:nvSpPr>
          <p:cNvPr id="3" name="Content Placeholder 2"/>
          <p:cNvSpPr>
            <a:spLocks noGrp="1"/>
          </p:cNvSpPr>
          <p:nvPr>
            <p:ph idx="4294967295"/>
          </p:nvPr>
        </p:nvSpPr>
        <p:spPr>
          <a:xfrm>
            <a:off x="2696369" y="2362201"/>
            <a:ext cx="6799262" cy="600001"/>
          </a:xfrm>
        </p:spPr>
        <p:txBody>
          <a:bodyPr>
            <a:normAutofit fontScale="77500" lnSpcReduction="20000"/>
          </a:bodyPr>
          <a:lstStyle/>
          <a:p>
            <a:r>
              <a:rPr lang="en-US"/>
              <a:t>To add a timesheet , click ‘Add Timesheet Entry’</a:t>
            </a:r>
          </a:p>
          <a:p>
            <a:pPr marL="0" indent="0">
              <a:buNone/>
            </a:pPr>
            <a:endParaRPr lang="en-US"/>
          </a:p>
        </p:txBody>
      </p:sp>
      <p:sp>
        <p:nvSpPr>
          <p:cNvPr id="5" name="TextBox 4">
            <a:extLst>
              <a:ext uri="{FF2B5EF4-FFF2-40B4-BE49-F238E27FC236}">
                <a16:creationId xmlns:a16="http://schemas.microsoft.com/office/drawing/2014/main" id="{590C8BCE-D073-46AF-8F1C-5C0A107784FF}"/>
              </a:ext>
            </a:extLst>
          </p:cNvPr>
          <p:cNvSpPr txBox="1"/>
          <p:nvPr/>
        </p:nvSpPr>
        <p:spPr>
          <a:xfrm>
            <a:off x="1828800" y="1448013"/>
            <a:ext cx="8534400" cy="830997"/>
          </a:xfrm>
          <a:prstGeom prst="rect">
            <a:avLst/>
          </a:prstGeom>
          <a:noFill/>
        </p:spPr>
        <p:txBody>
          <a:bodyPr wrap="square" rtlCol="0">
            <a:spAutoFit/>
          </a:bodyPr>
          <a:lstStyle/>
          <a:p>
            <a:pPr algn="ctr"/>
            <a:r>
              <a:rPr lang="en-US" sz="2400"/>
              <a:t>This is where you will add timesheets. Your school administrators have access to this screen.</a:t>
            </a:r>
          </a:p>
        </p:txBody>
      </p:sp>
      <p:cxnSp>
        <p:nvCxnSpPr>
          <p:cNvPr id="8" name="Straight Arrow Connector 7">
            <a:extLst>
              <a:ext uri="{FF2B5EF4-FFF2-40B4-BE49-F238E27FC236}">
                <a16:creationId xmlns:a16="http://schemas.microsoft.com/office/drawing/2014/main" id="{9472D078-50FE-420C-A57D-6377E7E9CC6B}"/>
              </a:ext>
            </a:extLst>
          </p:cNvPr>
          <p:cNvCxnSpPr/>
          <p:nvPr/>
        </p:nvCxnSpPr>
        <p:spPr>
          <a:xfrm>
            <a:off x="7543800" y="3505200"/>
            <a:ext cx="1676400" cy="9906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4B04C2E-DBF9-415D-9FB7-0F6D0D1AB188}"/>
              </a:ext>
            </a:extLst>
          </p:cNvPr>
          <p:cNvCxnSpPr/>
          <p:nvPr/>
        </p:nvCxnSpPr>
        <p:spPr>
          <a:xfrm>
            <a:off x="1600200" y="135417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C8E214-7D37-4BC5-BB58-E2660E6B1B37}"/>
              </a:ext>
            </a:extLst>
          </p:cNvPr>
          <p:cNvCxnSpPr/>
          <p:nvPr/>
        </p:nvCxnSpPr>
        <p:spPr>
          <a:xfrm>
            <a:off x="1600200" y="112557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76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483D76-425E-4E1F-9A21-1129F4043B02}" type="slidenum">
              <a:rPr lang="en-US" smtClean="0"/>
              <a:pPr/>
              <a:t>111</a:t>
            </a:fld>
            <a:endParaRPr lang="en-US"/>
          </a:p>
        </p:txBody>
      </p:sp>
      <p:sp>
        <p:nvSpPr>
          <p:cNvPr id="2" name="Title 1"/>
          <p:cNvSpPr>
            <a:spLocks noGrp="1"/>
          </p:cNvSpPr>
          <p:nvPr>
            <p:ph type="title" idx="4294967295"/>
          </p:nvPr>
        </p:nvSpPr>
        <p:spPr>
          <a:xfrm>
            <a:off x="2772569" y="130880"/>
            <a:ext cx="6799263" cy="1303338"/>
          </a:xfrm>
        </p:spPr>
        <p:txBody>
          <a:bodyPr>
            <a:normAutofit/>
          </a:bodyPr>
          <a:lstStyle/>
          <a:p>
            <a:pPr algn="ctr"/>
            <a:r>
              <a:rPr lang="en-US" sz="4000" b="1">
                <a:latin typeface="+mn-lt"/>
              </a:rPr>
              <a:t>Manage Timesheet Details</a:t>
            </a:r>
          </a:p>
        </p:txBody>
      </p:sp>
      <p:sp>
        <p:nvSpPr>
          <p:cNvPr id="7" name="TextBox 6">
            <a:extLst>
              <a:ext uri="{FF2B5EF4-FFF2-40B4-BE49-F238E27FC236}">
                <a16:creationId xmlns:a16="http://schemas.microsoft.com/office/drawing/2014/main" id="{A83CF162-AD49-4E75-8A36-6F9F3754740A}"/>
              </a:ext>
            </a:extLst>
          </p:cNvPr>
          <p:cNvSpPr txBox="1"/>
          <p:nvPr/>
        </p:nvSpPr>
        <p:spPr>
          <a:xfrm>
            <a:off x="725714" y="1404931"/>
            <a:ext cx="11063555" cy="1754326"/>
          </a:xfrm>
          <a:prstGeom prst="rect">
            <a:avLst/>
          </a:prstGeom>
          <a:noFill/>
        </p:spPr>
        <p:txBody>
          <a:bodyPr wrap="square" rtlCol="0">
            <a:spAutoFit/>
          </a:bodyPr>
          <a:lstStyle/>
          <a:p>
            <a:pPr marL="514350" indent="-514350">
              <a:buAutoNum type="arabicPeriod"/>
            </a:pPr>
            <a:r>
              <a:rPr lang="en-US" dirty="0"/>
              <a:t>Enter date</a:t>
            </a:r>
          </a:p>
          <a:p>
            <a:pPr marL="514350" indent="-514350">
              <a:buAutoNum type="arabicPeriod"/>
            </a:pPr>
            <a:r>
              <a:rPr lang="en-US" dirty="0"/>
              <a:t>Choose NIDT Travel or Per Diem if applicable</a:t>
            </a:r>
          </a:p>
          <a:p>
            <a:pPr marL="742950" lvl="1" indent="-285750">
              <a:buFont typeface="Arial" panose="020B0604020202020204" pitchFamily="34" charset="0"/>
              <a:buChar char="•"/>
            </a:pPr>
            <a:r>
              <a:rPr lang="en-US" dirty="0"/>
              <a:t>NIDT: Select 'No Travel', 'Round Trip', or 'One-Way’. This is for morning and evening commutes to and from school. See slide </a:t>
            </a:r>
            <a:r>
              <a:rPr lang="en-US" dirty="0">
                <a:solidFill>
                  <a:srgbClr val="FF0000"/>
                </a:solidFill>
              </a:rPr>
              <a:t>112</a:t>
            </a:r>
            <a:r>
              <a:rPr lang="en-US" dirty="0"/>
              <a:t> for more information on NIDT.</a:t>
            </a:r>
          </a:p>
          <a:p>
            <a:pPr marL="742950" lvl="1" indent="-285750">
              <a:buFont typeface="Arial" panose="020B0604020202020204" pitchFamily="34" charset="0"/>
              <a:buChar char="•"/>
            </a:pPr>
            <a:r>
              <a:rPr lang="en-US" dirty="0"/>
              <a:t>Per Diem: Check box. This is to be used if you will be staying in your district's city for the night. </a:t>
            </a:r>
          </a:p>
          <a:p>
            <a:endParaRPr lang="en-US" dirty="0"/>
          </a:p>
        </p:txBody>
      </p:sp>
      <p:pic>
        <p:nvPicPr>
          <p:cNvPr id="8" name="Picture 7" descr="A screenshot of a cell phone&#10;&#10;Description automatically generated">
            <a:extLst>
              <a:ext uri="{FF2B5EF4-FFF2-40B4-BE49-F238E27FC236}">
                <a16:creationId xmlns:a16="http://schemas.microsoft.com/office/drawing/2014/main" id="{E101616F-85FA-4530-A7BA-5D469320CDA7}"/>
              </a:ext>
            </a:extLst>
          </p:cNvPr>
          <p:cNvPicPr>
            <a:picLocks noChangeAspect="1"/>
          </p:cNvPicPr>
          <p:nvPr/>
        </p:nvPicPr>
        <p:blipFill rotWithShape="1">
          <a:blip r:embed="rId3">
            <a:extLst>
              <a:ext uri="{28A0092B-C50C-407E-A947-70E740481C1C}">
                <a14:useLocalDpi xmlns:a14="http://schemas.microsoft.com/office/drawing/2010/main" val="0"/>
              </a:ext>
            </a:extLst>
          </a:blip>
          <a:srcRect r="64286" b="76856"/>
          <a:stretch/>
        </p:blipFill>
        <p:spPr>
          <a:xfrm>
            <a:off x="725714" y="3582475"/>
            <a:ext cx="11063555" cy="2836492"/>
          </a:xfrm>
          <a:prstGeom prst="rect">
            <a:avLst/>
          </a:prstGeom>
        </p:spPr>
      </p:pic>
      <p:cxnSp>
        <p:nvCxnSpPr>
          <p:cNvPr id="9" name="Straight Connector 8">
            <a:extLst>
              <a:ext uri="{FF2B5EF4-FFF2-40B4-BE49-F238E27FC236}">
                <a16:creationId xmlns:a16="http://schemas.microsoft.com/office/drawing/2014/main" id="{D8867806-EE34-4E10-9DF7-E7FFFBA2F17D}"/>
              </a:ext>
            </a:extLst>
          </p:cNvPr>
          <p:cNvCxnSpPr/>
          <p:nvPr/>
        </p:nvCxnSpPr>
        <p:spPr>
          <a:xfrm>
            <a:off x="1600200" y="1371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FDC40B-D0E0-4256-AD62-8B2BA840A9EF}"/>
              </a:ext>
            </a:extLst>
          </p:cNvPr>
          <p:cNvCxnSpPr/>
          <p:nvPr/>
        </p:nvCxnSpPr>
        <p:spPr>
          <a:xfrm>
            <a:off x="1600200" y="1143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81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3C245BBF-1F85-4901-8F89-F76BB4F1E6AF}"/>
              </a:ext>
            </a:extLst>
          </p:cNvPr>
          <p:cNvPicPr>
            <a:picLocks noChangeAspect="1"/>
          </p:cNvPicPr>
          <p:nvPr/>
        </p:nvPicPr>
        <p:blipFill rotWithShape="1">
          <a:blip r:embed="rId3">
            <a:extLst>
              <a:ext uri="{28A0092B-C50C-407E-A947-70E740481C1C}">
                <a14:useLocalDpi xmlns:a14="http://schemas.microsoft.com/office/drawing/2010/main" val="0"/>
              </a:ext>
            </a:extLst>
          </a:blip>
          <a:srcRect t="19626" r="4447" b="52758"/>
          <a:stretch/>
        </p:blipFill>
        <p:spPr>
          <a:xfrm>
            <a:off x="406400" y="4603053"/>
            <a:ext cx="11379200" cy="1769042"/>
          </a:xfrm>
          <a:prstGeom prst="rect">
            <a:avLst/>
          </a:prstGeom>
        </p:spPr>
      </p:pic>
      <p:sp>
        <p:nvSpPr>
          <p:cNvPr id="4" name="TextBox 3">
            <a:extLst>
              <a:ext uri="{FF2B5EF4-FFF2-40B4-BE49-F238E27FC236}">
                <a16:creationId xmlns:a16="http://schemas.microsoft.com/office/drawing/2014/main" id="{28E4ECC7-CE89-4C84-BC46-20846E5B77BE}"/>
              </a:ext>
            </a:extLst>
          </p:cNvPr>
          <p:cNvSpPr txBox="1"/>
          <p:nvPr/>
        </p:nvSpPr>
        <p:spPr>
          <a:xfrm>
            <a:off x="537029" y="1556065"/>
            <a:ext cx="11088914" cy="2554545"/>
          </a:xfrm>
          <a:prstGeom prst="rect">
            <a:avLst/>
          </a:prstGeom>
          <a:noFill/>
        </p:spPr>
        <p:txBody>
          <a:bodyPr wrap="square" rtlCol="0">
            <a:spAutoFit/>
          </a:bodyPr>
          <a:lstStyle/>
          <a:p>
            <a:pPr marL="342900" indent="-342900">
              <a:buFontTx/>
              <a:buAutoNum type="arabicPeriod" startAt="3"/>
            </a:pPr>
            <a:r>
              <a:rPr lang="en-US" sz="1600" dirty="0"/>
              <a:t>Enter Begin Time and End Time for each task (starts when you get to the school and when you leave the school for the day). </a:t>
            </a:r>
            <a:r>
              <a:rPr lang="en-US" sz="1600" dirty="0">
                <a:solidFill>
                  <a:schemeClr val="tx2">
                    <a:lumMod val="75000"/>
                  </a:schemeClr>
                </a:solidFill>
              </a:rPr>
              <a:t>We bill and pay in 6-minute increments. Your time should be rounded up or down to most closely match your actual time worked.</a:t>
            </a:r>
            <a:endParaRPr lang="en-US" sz="1600" dirty="0"/>
          </a:p>
          <a:p>
            <a:pPr marL="342900" indent="-342900">
              <a:buAutoNum type="arabicPeriod" startAt="3"/>
            </a:pPr>
            <a:r>
              <a:rPr lang="en-US" sz="1600" dirty="0"/>
              <a:t>Select a Service Code (DC/RS/IDT)</a:t>
            </a:r>
          </a:p>
          <a:p>
            <a:pPr marL="742950" lvl="1" indent="-285750">
              <a:buFont typeface="Arial" panose="020B0604020202020204" pitchFamily="34" charset="0"/>
              <a:buChar char="•"/>
            </a:pPr>
            <a:r>
              <a:rPr lang="en-US" sz="1600" dirty="0"/>
              <a:t>DC- Direct Contact: any face to face interactions regarding a student on your caseload. This includes phone calls with parents, meetings with other service providers and testing time. </a:t>
            </a:r>
          </a:p>
          <a:p>
            <a:pPr marL="742950" lvl="1" indent="-285750">
              <a:buFont typeface="Arial" panose="020B0604020202020204" pitchFamily="34" charset="0"/>
              <a:buChar char="•"/>
            </a:pPr>
            <a:r>
              <a:rPr lang="en-US" sz="1600" dirty="0"/>
              <a:t>RS- Report/Staffing; any prep for services, paperwork, report scoring</a:t>
            </a:r>
          </a:p>
          <a:p>
            <a:pPr marL="742950" lvl="1" indent="-285750">
              <a:buFont typeface="Arial" panose="020B0604020202020204" pitchFamily="34" charset="0"/>
              <a:buChar char="•"/>
            </a:pPr>
            <a:r>
              <a:rPr lang="en-US" sz="1600" dirty="0"/>
              <a:t>IDT: In “Select code” column, select IDT. A new column will appear to the right for you to input miles from school A to school B. This is for travel to different schools within your district. </a:t>
            </a:r>
            <a:r>
              <a:rPr lang="en-US" sz="1600" b="1" dirty="0">
                <a:highlight>
                  <a:srgbClr val="FFFF00"/>
                </a:highlight>
              </a:rPr>
              <a:t>Do not</a:t>
            </a:r>
            <a:r>
              <a:rPr lang="en-US" sz="1600" dirty="0">
                <a:highlight>
                  <a:srgbClr val="FFFF00"/>
                </a:highlight>
              </a:rPr>
              <a:t> </a:t>
            </a:r>
            <a:r>
              <a:rPr lang="en-US" sz="1600" dirty="0"/>
              <a:t>enter a decimal point. </a:t>
            </a:r>
            <a:r>
              <a:rPr lang="en-US" sz="1600" b="1" u="sng" dirty="0"/>
              <a:t>Round up or down</a:t>
            </a:r>
            <a:r>
              <a:rPr lang="en-US" sz="1600" dirty="0"/>
              <a:t>. Some schools do not pay this.  </a:t>
            </a:r>
          </a:p>
        </p:txBody>
      </p:sp>
      <p:sp>
        <p:nvSpPr>
          <p:cNvPr id="5" name="Title 1">
            <a:extLst>
              <a:ext uri="{FF2B5EF4-FFF2-40B4-BE49-F238E27FC236}">
                <a16:creationId xmlns:a16="http://schemas.microsoft.com/office/drawing/2014/main" id="{C44B0D31-2793-4D05-8D41-20343741ECF0}"/>
              </a:ext>
            </a:extLst>
          </p:cNvPr>
          <p:cNvSpPr txBox="1">
            <a:spLocks/>
          </p:cNvSpPr>
          <p:nvPr/>
        </p:nvSpPr>
        <p:spPr>
          <a:xfrm>
            <a:off x="2456212" y="122413"/>
            <a:ext cx="7438232" cy="8790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mn-lt"/>
              </a:rPr>
              <a:t>Manage Timesheet Details cont.</a:t>
            </a:r>
          </a:p>
        </p:txBody>
      </p:sp>
      <p:cxnSp>
        <p:nvCxnSpPr>
          <p:cNvPr id="8" name="Straight Connector 7">
            <a:extLst>
              <a:ext uri="{FF2B5EF4-FFF2-40B4-BE49-F238E27FC236}">
                <a16:creationId xmlns:a16="http://schemas.microsoft.com/office/drawing/2014/main" id="{FE328BC0-F8BD-4D61-990A-1D369F452F68}"/>
              </a:ext>
            </a:extLst>
          </p:cNvPr>
          <p:cNvCxnSpPr/>
          <p:nvPr/>
        </p:nvCxnSpPr>
        <p:spPr>
          <a:xfrm>
            <a:off x="1600200" y="1371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15CC83-6886-42FA-8426-93CEBDA94C90}"/>
              </a:ext>
            </a:extLst>
          </p:cNvPr>
          <p:cNvCxnSpPr/>
          <p:nvPr/>
        </p:nvCxnSpPr>
        <p:spPr>
          <a:xfrm>
            <a:off x="1600200" y="1143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69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E4ECC7-CE89-4C84-BC46-20846E5B77BE}"/>
              </a:ext>
            </a:extLst>
          </p:cNvPr>
          <p:cNvSpPr txBox="1"/>
          <p:nvPr/>
        </p:nvSpPr>
        <p:spPr>
          <a:xfrm>
            <a:off x="843280" y="1556065"/>
            <a:ext cx="10505440" cy="4247317"/>
          </a:xfrm>
          <a:prstGeom prst="rect">
            <a:avLst/>
          </a:prstGeom>
          <a:noFill/>
        </p:spPr>
        <p:txBody>
          <a:bodyPr wrap="square" rtlCol="0">
            <a:spAutoFit/>
          </a:bodyPr>
          <a:lstStyle/>
          <a:p>
            <a:pPr marL="342900" indent="-342900">
              <a:buAutoNum type="arabicPeriod" startAt="5"/>
            </a:pPr>
            <a:r>
              <a:rPr lang="en-US" dirty="0"/>
              <a:t>Choose an Activity from the drop down menu. </a:t>
            </a:r>
          </a:p>
          <a:p>
            <a:pPr marL="342900" indent="-342900">
              <a:buAutoNum type="arabicPeriod" startAt="5"/>
            </a:pPr>
            <a:r>
              <a:rPr lang="en-US" dirty="0"/>
              <a:t>Add a task for each line item</a:t>
            </a:r>
          </a:p>
          <a:p>
            <a:pPr marL="800100" lvl="1" indent="-342900">
              <a:buFont typeface="Arial" panose="020B0604020202020204" pitchFamily="34" charset="0"/>
              <a:buChar char="•"/>
            </a:pPr>
            <a:r>
              <a:rPr lang="en-US" dirty="0"/>
              <a:t>As simple as the initials of the child you are working with.</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p>
          <a:p>
            <a:pPr lvl="1"/>
            <a:endParaRPr lang="en-US" dirty="0"/>
          </a:p>
          <a:p>
            <a:pPr marL="342900" indent="-342900">
              <a:buFontTx/>
              <a:buAutoNum type="arabicPeriod" startAt="5"/>
            </a:pPr>
            <a:r>
              <a:rPr lang="en-US" dirty="0"/>
              <a:t>Click Save Information. As soon as you click Save, we have access to it and it will be pulled for payroll.</a:t>
            </a:r>
          </a:p>
          <a:p>
            <a:pPr marL="342900" indent="-342900">
              <a:buAutoNum type="arabicPeriod" startAt="5"/>
            </a:pPr>
            <a:endParaRPr lang="en-US" dirty="0"/>
          </a:p>
          <a:p>
            <a:endParaRPr lang="en-US" dirty="0"/>
          </a:p>
          <a:p>
            <a:endParaRPr lang="en-US" dirty="0"/>
          </a:p>
        </p:txBody>
      </p:sp>
      <p:sp>
        <p:nvSpPr>
          <p:cNvPr id="5" name="Title 1">
            <a:extLst>
              <a:ext uri="{FF2B5EF4-FFF2-40B4-BE49-F238E27FC236}">
                <a16:creationId xmlns:a16="http://schemas.microsoft.com/office/drawing/2014/main" id="{C44B0D31-2793-4D05-8D41-20343741ECF0}"/>
              </a:ext>
            </a:extLst>
          </p:cNvPr>
          <p:cNvSpPr txBox="1">
            <a:spLocks/>
          </p:cNvSpPr>
          <p:nvPr/>
        </p:nvSpPr>
        <p:spPr>
          <a:xfrm>
            <a:off x="2456212" y="122413"/>
            <a:ext cx="7438232" cy="1303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mn-lt"/>
              </a:rPr>
              <a:t>Manage Timesheet Details (cont.)</a:t>
            </a:r>
          </a:p>
        </p:txBody>
      </p:sp>
      <p:pic>
        <p:nvPicPr>
          <p:cNvPr id="8" name="Picture 7" descr="A screenshot of a cell phone&#10;&#10;Description automatically generated">
            <a:extLst>
              <a:ext uri="{FF2B5EF4-FFF2-40B4-BE49-F238E27FC236}">
                <a16:creationId xmlns:a16="http://schemas.microsoft.com/office/drawing/2014/main" id="{35329F68-857E-4BA7-8FBA-C86F38B01CA8}"/>
              </a:ext>
            </a:extLst>
          </p:cNvPr>
          <p:cNvPicPr>
            <a:picLocks noChangeAspect="1"/>
          </p:cNvPicPr>
          <p:nvPr/>
        </p:nvPicPr>
        <p:blipFill rotWithShape="1">
          <a:blip r:embed="rId3">
            <a:extLst>
              <a:ext uri="{28A0092B-C50C-407E-A947-70E740481C1C}">
                <a14:useLocalDpi xmlns:a14="http://schemas.microsoft.com/office/drawing/2010/main" val="0"/>
              </a:ext>
            </a:extLst>
          </a:blip>
          <a:srcRect t="19626" r="4447" b="52758"/>
          <a:stretch/>
        </p:blipFill>
        <p:spPr>
          <a:xfrm>
            <a:off x="1524000" y="2590800"/>
            <a:ext cx="9144000" cy="1371598"/>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343F9EBB-514A-418D-846F-BF88B0AEBF9C}"/>
              </a:ext>
            </a:extLst>
          </p:cNvPr>
          <p:cNvPicPr>
            <a:picLocks noChangeAspect="1"/>
          </p:cNvPicPr>
          <p:nvPr/>
        </p:nvPicPr>
        <p:blipFill rotWithShape="1">
          <a:blip r:embed="rId3">
            <a:extLst>
              <a:ext uri="{28A0092B-C50C-407E-A947-70E740481C1C}">
                <a14:useLocalDpi xmlns:a14="http://schemas.microsoft.com/office/drawing/2010/main" val="0"/>
              </a:ext>
            </a:extLst>
          </a:blip>
          <a:srcRect l="-590" t="75436" r="46030" b="-3052"/>
          <a:stretch/>
        </p:blipFill>
        <p:spPr>
          <a:xfrm>
            <a:off x="1432560" y="5047431"/>
            <a:ext cx="9235440" cy="1772527"/>
          </a:xfrm>
          <a:prstGeom prst="rect">
            <a:avLst/>
          </a:prstGeom>
        </p:spPr>
      </p:pic>
      <p:sp>
        <p:nvSpPr>
          <p:cNvPr id="10" name="TextBox 9">
            <a:extLst>
              <a:ext uri="{FF2B5EF4-FFF2-40B4-BE49-F238E27FC236}">
                <a16:creationId xmlns:a16="http://schemas.microsoft.com/office/drawing/2014/main" id="{86FACA02-C1DD-48E7-915F-775BC7C5AF7E}"/>
              </a:ext>
            </a:extLst>
          </p:cNvPr>
          <p:cNvSpPr txBox="1"/>
          <p:nvPr/>
        </p:nvSpPr>
        <p:spPr>
          <a:xfrm>
            <a:off x="5867400" y="5835932"/>
            <a:ext cx="5029200" cy="369332"/>
          </a:xfrm>
          <a:prstGeom prst="rect">
            <a:avLst/>
          </a:prstGeom>
          <a:noFill/>
        </p:spPr>
        <p:txBody>
          <a:bodyPr wrap="square" rtlCol="0">
            <a:spAutoFit/>
          </a:bodyPr>
          <a:lstStyle/>
          <a:p>
            <a:r>
              <a:rPr lang="en-US" dirty="0">
                <a:solidFill>
                  <a:srgbClr val="FF0000"/>
                </a:solidFill>
              </a:rPr>
              <a:t>Need more rows? Click here.</a:t>
            </a:r>
          </a:p>
        </p:txBody>
      </p:sp>
      <p:cxnSp>
        <p:nvCxnSpPr>
          <p:cNvPr id="11" name="Straight Connector 10">
            <a:extLst>
              <a:ext uri="{FF2B5EF4-FFF2-40B4-BE49-F238E27FC236}">
                <a16:creationId xmlns:a16="http://schemas.microsoft.com/office/drawing/2014/main" id="{B7DBDCAD-7C82-4822-9CFF-E2F3AA043570}"/>
              </a:ext>
            </a:extLst>
          </p:cNvPr>
          <p:cNvCxnSpPr/>
          <p:nvPr/>
        </p:nvCxnSpPr>
        <p:spPr>
          <a:xfrm>
            <a:off x="1600200" y="1371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FA951AC-16FE-4772-B65B-E44A8D4BA4D5}"/>
              </a:ext>
            </a:extLst>
          </p:cNvPr>
          <p:cNvCxnSpPr/>
          <p:nvPr/>
        </p:nvCxnSpPr>
        <p:spPr>
          <a:xfrm>
            <a:off x="1600200" y="1143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83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0ACEBB9-516A-4609-8ACC-9CDAE76D77AA}"/>
              </a:ext>
            </a:extLst>
          </p:cNvPr>
          <p:cNvSpPr>
            <a:spLocks noGrp="1"/>
          </p:cNvSpPr>
          <p:nvPr>
            <p:ph type="title"/>
          </p:nvPr>
        </p:nvSpPr>
        <p:spPr>
          <a:xfrm>
            <a:off x="2152650" y="34487"/>
            <a:ext cx="7886700" cy="766785"/>
          </a:xfrm>
        </p:spPr>
        <p:txBody>
          <a:bodyPr>
            <a:normAutofit fontScale="90000"/>
          </a:bodyPr>
          <a:lstStyle/>
          <a:p>
            <a:pPr algn="ctr"/>
            <a:r>
              <a:rPr lang="en-US" sz="4000" b="1">
                <a:latin typeface="+mn-lt"/>
              </a:rPr>
              <a:t>Manage Timesheet Details (cont.)</a:t>
            </a:r>
          </a:p>
        </p:txBody>
      </p:sp>
      <p:pic>
        <p:nvPicPr>
          <p:cNvPr id="5" name="Picture 4" descr="A screenshot of a cell phone&#10;&#10;Description automatically generated">
            <a:extLst>
              <a:ext uri="{FF2B5EF4-FFF2-40B4-BE49-F238E27FC236}">
                <a16:creationId xmlns:a16="http://schemas.microsoft.com/office/drawing/2014/main" id="{298CB161-2F1D-45C1-BDAE-76D5442703D1}"/>
              </a:ext>
            </a:extLst>
          </p:cNvPr>
          <p:cNvPicPr>
            <a:picLocks noChangeAspect="1"/>
          </p:cNvPicPr>
          <p:nvPr/>
        </p:nvPicPr>
        <p:blipFill rotWithShape="1">
          <a:blip r:embed="rId3">
            <a:extLst>
              <a:ext uri="{28A0092B-C50C-407E-A947-70E740481C1C}">
                <a14:useLocalDpi xmlns:a14="http://schemas.microsoft.com/office/drawing/2010/main" val="0"/>
              </a:ext>
            </a:extLst>
          </a:blip>
          <a:srcRect r="9761"/>
          <a:stretch/>
        </p:blipFill>
        <p:spPr>
          <a:xfrm>
            <a:off x="284480" y="3303885"/>
            <a:ext cx="11399520" cy="3587983"/>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F7BC0A6B-1561-410C-ABE0-1676AF543139}"/>
              </a:ext>
            </a:extLst>
          </p:cNvPr>
          <p:cNvPicPr>
            <a:picLocks noChangeAspect="1"/>
          </p:cNvPicPr>
          <p:nvPr/>
        </p:nvPicPr>
        <p:blipFill rotWithShape="1">
          <a:blip r:embed="rId4">
            <a:extLst>
              <a:ext uri="{28A0092B-C50C-407E-A947-70E740481C1C}">
                <a14:useLocalDpi xmlns:a14="http://schemas.microsoft.com/office/drawing/2010/main" val="0"/>
              </a:ext>
            </a:extLst>
          </a:blip>
          <a:srcRect r="833"/>
          <a:stretch/>
        </p:blipFill>
        <p:spPr>
          <a:xfrm>
            <a:off x="284480" y="1550883"/>
            <a:ext cx="11399520" cy="1321845"/>
          </a:xfrm>
          <a:prstGeom prst="rect">
            <a:avLst/>
          </a:prstGeom>
        </p:spPr>
      </p:pic>
      <p:sp>
        <p:nvSpPr>
          <p:cNvPr id="8" name="Text Placeholder 2">
            <a:extLst>
              <a:ext uri="{FF2B5EF4-FFF2-40B4-BE49-F238E27FC236}">
                <a16:creationId xmlns:a16="http://schemas.microsoft.com/office/drawing/2014/main" id="{85D6B9EB-886A-4665-AB18-B6227E4EF7A6}"/>
              </a:ext>
            </a:extLst>
          </p:cNvPr>
          <p:cNvSpPr txBox="1">
            <a:spLocks/>
          </p:cNvSpPr>
          <p:nvPr/>
        </p:nvSpPr>
        <p:spPr>
          <a:xfrm>
            <a:off x="1600201" y="1095139"/>
            <a:ext cx="7238999" cy="457200"/>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nSpc>
                <a:spcPct val="120000"/>
              </a:lnSpc>
              <a:spcBef>
                <a:spcPts val="0"/>
              </a:spcBef>
              <a:spcAft>
                <a:spcPts val="0"/>
              </a:spcAft>
              <a:buClrTx/>
              <a:buNone/>
            </a:pPr>
            <a:r>
              <a:rPr lang="en-US" sz="2000">
                <a:solidFill>
                  <a:schemeClr val="tx2">
                    <a:lumMod val="75000"/>
                  </a:schemeClr>
                </a:solidFill>
              </a:rPr>
              <a:t>Bad example- too vague</a:t>
            </a:r>
          </a:p>
          <a:p>
            <a:pPr>
              <a:buFont typeface="Arial" pitchFamily="34" charset="0"/>
              <a:buChar char="•"/>
            </a:pPr>
            <a:endParaRPr lang="en-US">
              <a:solidFill>
                <a:schemeClr val="tx2">
                  <a:lumMod val="75000"/>
                </a:schemeClr>
              </a:solidFill>
            </a:endParaRPr>
          </a:p>
        </p:txBody>
      </p:sp>
      <p:sp>
        <p:nvSpPr>
          <p:cNvPr id="9" name="Text Placeholder 2">
            <a:extLst>
              <a:ext uri="{FF2B5EF4-FFF2-40B4-BE49-F238E27FC236}">
                <a16:creationId xmlns:a16="http://schemas.microsoft.com/office/drawing/2014/main" id="{65F535A3-4289-4F94-A80D-191433DF4CE1}"/>
              </a:ext>
            </a:extLst>
          </p:cNvPr>
          <p:cNvSpPr txBox="1">
            <a:spLocks/>
          </p:cNvSpPr>
          <p:nvPr/>
        </p:nvSpPr>
        <p:spPr>
          <a:xfrm>
            <a:off x="1509890" y="2856934"/>
            <a:ext cx="7238999" cy="457200"/>
          </a:xfrm>
          <a:prstGeom prst="rect">
            <a:avLst/>
          </a:prstGeom>
        </p:spPr>
        <p:txBody>
          <a:bodyPr>
            <a:normAutofit fontScale="5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nSpc>
                <a:spcPct val="120000"/>
              </a:lnSpc>
              <a:spcBef>
                <a:spcPts val="0"/>
              </a:spcBef>
              <a:spcAft>
                <a:spcPts val="0"/>
              </a:spcAft>
              <a:buClrTx/>
              <a:buNone/>
            </a:pPr>
            <a:r>
              <a:rPr lang="en-US" sz="2000" dirty="0">
                <a:solidFill>
                  <a:schemeClr val="tx2">
                    <a:lumMod val="75000"/>
                  </a:schemeClr>
                </a:solidFill>
              </a:rPr>
              <a:t>Good example- broken out between tasks&gt; </a:t>
            </a:r>
            <a:r>
              <a:rPr lang="en-US" sz="2000" dirty="0">
                <a:solidFill>
                  <a:schemeClr val="tx2">
                    <a:lumMod val="75000"/>
                  </a:schemeClr>
                </a:solidFill>
                <a:highlight>
                  <a:srgbClr val="FFFF00"/>
                </a:highlight>
              </a:rPr>
              <a:t>SCHOOLS and DISTRICTS WANT STUDENT INITIALS WITH EVERY TASK ENTERED. </a:t>
            </a:r>
          </a:p>
          <a:p>
            <a:pPr>
              <a:buFont typeface="Arial" pitchFamily="34" charset="0"/>
              <a:buChar char="•"/>
            </a:pPr>
            <a:endParaRPr lang="en-US" dirty="0">
              <a:solidFill>
                <a:schemeClr val="tx2">
                  <a:lumMod val="75000"/>
                </a:schemeClr>
              </a:solidFill>
            </a:endParaRPr>
          </a:p>
        </p:txBody>
      </p:sp>
      <p:cxnSp>
        <p:nvCxnSpPr>
          <p:cNvPr id="12" name="Straight Connector 11">
            <a:extLst>
              <a:ext uri="{FF2B5EF4-FFF2-40B4-BE49-F238E27FC236}">
                <a16:creationId xmlns:a16="http://schemas.microsoft.com/office/drawing/2014/main" id="{73E7796F-452C-4DBE-A11F-84BB7676BE83}"/>
              </a:ext>
            </a:extLst>
          </p:cNvPr>
          <p:cNvCxnSpPr/>
          <p:nvPr/>
        </p:nvCxnSpPr>
        <p:spPr>
          <a:xfrm>
            <a:off x="1600200" y="990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18ABD0-48AA-4745-8C36-D9E797273F9C}"/>
              </a:ext>
            </a:extLst>
          </p:cNvPr>
          <p:cNvCxnSpPr/>
          <p:nvPr/>
        </p:nvCxnSpPr>
        <p:spPr>
          <a:xfrm>
            <a:off x="1600200" y="762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76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1524000" y="1447800"/>
            <a:ext cx="8229600" cy="4648200"/>
          </a:xfrm>
        </p:spPr>
        <p:txBody>
          <a:bodyPr anchor="ctr">
            <a:normAutofit fontScale="47500" lnSpcReduction="20000"/>
          </a:bodyPr>
          <a:lstStyle/>
          <a:p>
            <a:pPr lvl="2">
              <a:buClrTx/>
              <a:buFont typeface="Courier New" panose="02070309020205020404" pitchFamily="49" charset="0"/>
              <a:buChar char="o"/>
            </a:pPr>
            <a:r>
              <a:rPr lang="en-US" sz="4000">
                <a:solidFill>
                  <a:schemeClr val="tx2">
                    <a:lumMod val="75000"/>
                  </a:schemeClr>
                </a:solidFill>
                <a:effectLst>
                  <a:outerShdw blurRad="38100" dist="38100" dir="2700000" algn="tl">
                    <a:srgbClr val="000000">
                      <a:alpha val="43137"/>
                    </a:srgbClr>
                  </a:outerShdw>
                </a:effectLst>
              </a:rPr>
              <a:t>IDT</a:t>
            </a:r>
            <a:r>
              <a:rPr lang="en-US" sz="4000">
                <a:solidFill>
                  <a:schemeClr val="tx2">
                    <a:lumMod val="75000"/>
                  </a:schemeClr>
                </a:solidFill>
              </a:rPr>
              <a:t> – Intra-District Travel; traveling between different schools within the same district</a:t>
            </a:r>
          </a:p>
          <a:p>
            <a:pPr lvl="3">
              <a:buClrTx/>
              <a:buFont typeface="Courier New" panose="02070309020205020404" pitchFamily="49" charset="0"/>
              <a:buChar char="o"/>
            </a:pPr>
            <a:r>
              <a:rPr lang="en-US" sz="3800">
                <a:solidFill>
                  <a:schemeClr val="tx2">
                    <a:lumMod val="75000"/>
                  </a:schemeClr>
                </a:solidFill>
              </a:rPr>
              <a:t>IDT is not given automatically. If you need, but do not have the option of billing IDT, please ask your site administrator so that it be turned on for you.</a:t>
            </a:r>
          </a:p>
          <a:p>
            <a:pPr lvl="3">
              <a:buFont typeface="Courier New" panose="02070309020205020404" pitchFamily="49" charset="0"/>
              <a:buChar char="o"/>
            </a:pPr>
            <a:r>
              <a:rPr lang="en-US" sz="3800">
                <a:solidFill>
                  <a:schemeClr val="tx2">
                    <a:lumMod val="75000"/>
                  </a:schemeClr>
                </a:solidFill>
              </a:rPr>
              <a:t>You must bill your mileage as a </a:t>
            </a:r>
            <a:r>
              <a:rPr lang="en-US" sz="3800" b="1" u="sng"/>
              <a:t>WHOLE NUMBER</a:t>
            </a:r>
            <a:r>
              <a:rPr lang="en-US" sz="3800">
                <a:solidFill>
                  <a:schemeClr val="bg1">
                    <a:lumMod val="10000"/>
                  </a:schemeClr>
                </a:solidFill>
              </a:rPr>
              <a:t> </a:t>
            </a:r>
            <a:r>
              <a:rPr lang="en-US" sz="3800">
                <a:solidFill>
                  <a:schemeClr val="tx2">
                    <a:lumMod val="75000"/>
                  </a:schemeClr>
                </a:solidFill>
              </a:rPr>
              <a:t>and</a:t>
            </a:r>
            <a:r>
              <a:rPr lang="en-US" sz="3800">
                <a:solidFill>
                  <a:schemeClr val="bg1">
                    <a:lumMod val="10000"/>
                  </a:schemeClr>
                </a:solidFill>
              </a:rPr>
              <a:t> </a:t>
            </a:r>
            <a:r>
              <a:rPr lang="en-US" sz="3800">
                <a:solidFill>
                  <a:schemeClr val="tx2">
                    <a:lumMod val="75000"/>
                  </a:schemeClr>
                </a:solidFill>
              </a:rPr>
              <a:t>should consistently bill the same distance between locations.</a:t>
            </a:r>
            <a:endParaRPr lang="en-US" sz="3800">
              <a:solidFill>
                <a:schemeClr val="tx2">
                  <a:lumMod val="75000"/>
                </a:schemeClr>
              </a:solidFill>
              <a:cs typeface="Calibri"/>
            </a:endParaRPr>
          </a:p>
          <a:p>
            <a:pPr lvl="3">
              <a:buClrTx/>
              <a:buFont typeface="Courier New" panose="02070309020205020404" pitchFamily="49" charset="0"/>
              <a:buChar char="o"/>
            </a:pPr>
            <a:endParaRPr lang="en-US" sz="3800">
              <a:solidFill>
                <a:schemeClr val="tx2">
                  <a:lumMod val="75000"/>
                </a:schemeClr>
              </a:solidFill>
            </a:endParaRPr>
          </a:p>
          <a:p>
            <a:pPr lvl="2">
              <a:buClrTx/>
              <a:buFont typeface="Courier New" panose="02070309020205020404" pitchFamily="49" charset="0"/>
              <a:buChar char="o"/>
            </a:pPr>
            <a:r>
              <a:rPr lang="en-US" sz="4000">
                <a:solidFill>
                  <a:schemeClr val="tx2">
                    <a:lumMod val="75000"/>
                  </a:schemeClr>
                </a:solidFill>
                <a:effectLst>
                  <a:outerShdw blurRad="38100" dist="38100" dir="2700000" algn="tl">
                    <a:srgbClr val="000000">
                      <a:alpha val="43137"/>
                    </a:srgbClr>
                  </a:outerShdw>
                </a:effectLst>
              </a:rPr>
              <a:t>NIDT</a:t>
            </a:r>
            <a:r>
              <a:rPr lang="en-US" sz="4000">
                <a:solidFill>
                  <a:schemeClr val="tx2">
                    <a:lumMod val="75000"/>
                  </a:schemeClr>
                </a:solidFill>
              </a:rPr>
              <a:t> – NON-Intra-District Travel; travel from home to school and school to home. </a:t>
            </a:r>
          </a:p>
          <a:p>
            <a:pPr lvl="3">
              <a:buFont typeface="Courier New" panose="02070309020205020404" pitchFamily="49" charset="0"/>
              <a:buChar char="o"/>
            </a:pPr>
            <a:r>
              <a:rPr lang="en-US" sz="3800">
                <a:solidFill>
                  <a:schemeClr val="tx2">
                    <a:lumMod val="75000"/>
                  </a:schemeClr>
                </a:solidFill>
              </a:rPr>
              <a:t>This is only added for schools outside of Albuquerque when you live in a different town than the town your school is in. If you live in the town you are working at, you do not receive NIDT.</a:t>
            </a:r>
          </a:p>
          <a:p>
            <a:pPr lvl="3">
              <a:buClrTx/>
              <a:buFont typeface="Courier New" panose="02070309020205020404" pitchFamily="49" charset="0"/>
              <a:buChar char="o"/>
            </a:pPr>
            <a:r>
              <a:rPr lang="en-US" sz="3800">
                <a:solidFill>
                  <a:schemeClr val="tx2">
                    <a:lumMod val="75000"/>
                  </a:schemeClr>
                </a:solidFill>
              </a:rPr>
              <a:t>You are paid ½ of your hourly rate for your morning and evening commutes plus $0.36/mile.</a:t>
            </a:r>
          </a:p>
          <a:p>
            <a:pPr lvl="3">
              <a:buClrTx/>
              <a:buFont typeface="Courier New" panose="02070309020205020404" pitchFamily="49" charset="0"/>
              <a:buChar char="o"/>
            </a:pPr>
            <a:r>
              <a:rPr lang="en-US" sz="3800" u="sng">
                <a:solidFill>
                  <a:schemeClr val="tx2">
                    <a:lumMod val="75000"/>
                  </a:schemeClr>
                </a:solidFill>
                <a:highlight>
                  <a:srgbClr val="FFFF00"/>
                </a:highlight>
              </a:rPr>
              <a:t>This amount is preset for you. </a:t>
            </a:r>
            <a:r>
              <a:rPr lang="en-US" sz="3800">
                <a:solidFill>
                  <a:schemeClr val="tx2">
                    <a:lumMod val="75000"/>
                  </a:schemeClr>
                </a:solidFill>
              </a:rPr>
              <a:t>It is billed from city center to city center and should represent the AVERAGE distance between locations. If you move to a different city during the school year, please ask our office to recalculate your NIDT.</a:t>
            </a:r>
          </a:p>
          <a:p>
            <a:pPr>
              <a:buFont typeface="Arial" pitchFamily="34" charset="0"/>
              <a:buChar char="•"/>
            </a:pPr>
            <a:endParaRPr lang="en-US">
              <a:solidFill>
                <a:schemeClr val="tx2">
                  <a:lumMod val="75000"/>
                </a:schemeClr>
              </a:solidFill>
            </a:endParaRPr>
          </a:p>
        </p:txBody>
      </p:sp>
      <p:sp>
        <p:nvSpPr>
          <p:cNvPr id="6" name="TextBox 5">
            <a:extLst>
              <a:ext uri="{FF2B5EF4-FFF2-40B4-BE49-F238E27FC236}">
                <a16:creationId xmlns:a16="http://schemas.microsoft.com/office/drawing/2014/main" id="{82D87222-670D-4694-9A7D-84793B37D954}"/>
              </a:ext>
            </a:extLst>
          </p:cNvPr>
          <p:cNvSpPr txBox="1"/>
          <p:nvPr/>
        </p:nvSpPr>
        <p:spPr>
          <a:xfrm>
            <a:off x="4045952" y="309772"/>
            <a:ext cx="4599657" cy="707886"/>
          </a:xfrm>
          <a:prstGeom prst="rect">
            <a:avLst/>
          </a:prstGeom>
          <a:noFill/>
        </p:spPr>
        <p:txBody>
          <a:bodyPr wrap="none" rtlCol="0">
            <a:spAutoFit/>
          </a:bodyPr>
          <a:lstStyle/>
          <a:p>
            <a:r>
              <a:rPr lang="en-US" sz="4000" b="1"/>
              <a:t>Travel Information</a:t>
            </a:r>
          </a:p>
        </p:txBody>
      </p:sp>
      <p:cxnSp>
        <p:nvCxnSpPr>
          <p:cNvPr id="7" name="Straight Connector 6">
            <a:extLst>
              <a:ext uri="{FF2B5EF4-FFF2-40B4-BE49-F238E27FC236}">
                <a16:creationId xmlns:a16="http://schemas.microsoft.com/office/drawing/2014/main" id="{C021E9E5-02FF-403C-B2CE-0923ABE81A47}"/>
              </a:ext>
            </a:extLst>
          </p:cNvPr>
          <p:cNvCxnSpPr/>
          <p:nvPr/>
        </p:nvCxnSpPr>
        <p:spPr>
          <a:xfrm>
            <a:off x="1600200" y="1246258"/>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5B4C447-839E-4533-BA04-9A72C1B52BC1}"/>
              </a:ext>
            </a:extLst>
          </p:cNvPr>
          <p:cNvCxnSpPr/>
          <p:nvPr/>
        </p:nvCxnSpPr>
        <p:spPr>
          <a:xfrm>
            <a:off x="1600200" y="1017658"/>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E4ECC7-CE89-4C84-BC46-20846E5B77BE}"/>
              </a:ext>
            </a:extLst>
          </p:cNvPr>
          <p:cNvSpPr txBox="1"/>
          <p:nvPr/>
        </p:nvSpPr>
        <p:spPr>
          <a:xfrm>
            <a:off x="1752600" y="1752600"/>
            <a:ext cx="8686800" cy="5093702"/>
          </a:xfrm>
          <a:prstGeom prst="rect">
            <a:avLst/>
          </a:prstGeom>
          <a:noFill/>
        </p:spPr>
        <p:txBody>
          <a:bodyPr wrap="square" rtlCol="0">
            <a:spAutoFit/>
          </a:bodyPr>
          <a:lstStyle/>
          <a:p>
            <a:pPr algn="ctr"/>
            <a:r>
              <a:rPr lang="en-US" sz="2000" b="1" u="sng"/>
              <a:t>Reasons your timesheet might not save:</a:t>
            </a:r>
          </a:p>
          <a:p>
            <a:pPr algn="ctr"/>
            <a:endParaRPr lang="en-US" sz="500"/>
          </a:p>
          <a:p>
            <a:pPr marL="742950" lvl="1" indent="-285750">
              <a:buFont typeface="Arial" panose="020B0604020202020204" pitchFamily="34" charset="0"/>
              <a:buChar char="•"/>
            </a:pPr>
            <a:r>
              <a:rPr lang="en-US" sz="2000"/>
              <a:t>If nothing is entered in the task box your timesheet will not save. </a:t>
            </a:r>
          </a:p>
          <a:p>
            <a:pPr marL="742950" lvl="1" indent="-285750">
              <a:buFont typeface="Arial" panose="020B0604020202020204" pitchFamily="34" charset="0"/>
              <a:buChar char="•"/>
            </a:pPr>
            <a:r>
              <a:rPr lang="en-US" sz="2000"/>
              <a:t>If there is a space before your first word in the task box it will give you an error message saying, “task cannot be left blank”. Put the cursor before the first word in every box and press delete to see if you have a space. </a:t>
            </a:r>
          </a:p>
          <a:p>
            <a:pPr marL="742950" lvl="1" indent="-285750">
              <a:buFont typeface="Arial" panose="020B0604020202020204" pitchFamily="34" charset="0"/>
              <a:buChar char="•"/>
            </a:pPr>
            <a:r>
              <a:rPr lang="en-US" sz="2000"/>
              <a:t>If AM and PM are not changed accordingly, your timesheet will not save. (look at the total hours at the bottom, if it’s negative, look at your AM’s and PM’s.)</a:t>
            </a:r>
          </a:p>
          <a:p>
            <a:pPr marL="742950" lvl="1" indent="-285750">
              <a:buFont typeface="Arial" panose="020B0604020202020204" pitchFamily="34" charset="0"/>
              <a:buChar char="•"/>
            </a:pPr>
            <a:r>
              <a:rPr lang="en-US" sz="2000"/>
              <a:t>If there is a decimal point when IDT miles are entered, clicking the save button will delete your entire timesheet and you will have to start over.</a:t>
            </a:r>
          </a:p>
          <a:p>
            <a:pPr marL="742950" lvl="1" indent="-285750">
              <a:buFont typeface="Arial" panose="020B0604020202020204" pitchFamily="34" charset="0"/>
              <a:buChar char="•"/>
            </a:pPr>
            <a:r>
              <a:rPr lang="en-US" sz="2000"/>
              <a:t>*If you work at 2 different school districts on the same day* Time cannot be entered within the same time frame on 2 different timesheets for the same day, an error will occur saying that you cannot overlap time. </a:t>
            </a:r>
          </a:p>
        </p:txBody>
      </p:sp>
      <p:sp>
        <p:nvSpPr>
          <p:cNvPr id="5" name="Title 1">
            <a:extLst>
              <a:ext uri="{FF2B5EF4-FFF2-40B4-BE49-F238E27FC236}">
                <a16:creationId xmlns:a16="http://schemas.microsoft.com/office/drawing/2014/main" id="{C44B0D31-2793-4D05-8D41-20343741ECF0}"/>
              </a:ext>
            </a:extLst>
          </p:cNvPr>
          <p:cNvSpPr txBox="1">
            <a:spLocks/>
          </p:cNvSpPr>
          <p:nvPr/>
        </p:nvSpPr>
        <p:spPr>
          <a:xfrm>
            <a:off x="2456212" y="122413"/>
            <a:ext cx="7438232" cy="1303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latin typeface="+mn-lt"/>
              </a:rPr>
              <a:t>Timesheet Errors</a:t>
            </a:r>
          </a:p>
        </p:txBody>
      </p:sp>
      <p:cxnSp>
        <p:nvCxnSpPr>
          <p:cNvPr id="9" name="Straight Connector 8">
            <a:extLst>
              <a:ext uri="{FF2B5EF4-FFF2-40B4-BE49-F238E27FC236}">
                <a16:creationId xmlns:a16="http://schemas.microsoft.com/office/drawing/2014/main" id="{FCC92959-F0B4-4CCA-9D30-A01E0F0F9295}"/>
              </a:ext>
            </a:extLst>
          </p:cNvPr>
          <p:cNvCxnSpPr/>
          <p:nvPr/>
        </p:nvCxnSpPr>
        <p:spPr>
          <a:xfrm>
            <a:off x="1600200" y="1371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FACC76F-2EA9-4398-8EB7-2714AB3194AD}"/>
              </a:ext>
            </a:extLst>
          </p:cNvPr>
          <p:cNvCxnSpPr/>
          <p:nvPr/>
        </p:nvCxnSpPr>
        <p:spPr>
          <a:xfrm>
            <a:off x="1600200" y="11430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91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025" y="196330"/>
            <a:ext cx="4933950" cy="852479"/>
          </a:xfrm>
        </p:spPr>
        <p:txBody>
          <a:bodyPr>
            <a:normAutofit/>
          </a:bodyPr>
          <a:lstStyle/>
          <a:p>
            <a:pPr algn="ctr"/>
            <a:r>
              <a:rPr lang="en-US" sz="4000" b="1">
                <a:latin typeface="+mn-lt"/>
              </a:rPr>
              <a:t>Time Sheets</a:t>
            </a:r>
          </a:p>
        </p:txBody>
      </p:sp>
      <p:sp>
        <p:nvSpPr>
          <p:cNvPr id="5" name="Text Placeholder 2"/>
          <p:cNvSpPr txBox="1">
            <a:spLocks/>
          </p:cNvSpPr>
          <p:nvPr/>
        </p:nvSpPr>
        <p:spPr>
          <a:xfrm>
            <a:off x="772161" y="1586723"/>
            <a:ext cx="7581899" cy="5186707"/>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ClrTx/>
              <a:buFont typeface="Courier New" panose="02070309020205020404" pitchFamily="49" charset="0"/>
              <a:buChar char="o"/>
            </a:pPr>
            <a:r>
              <a:rPr lang="en-US" sz="3200" dirty="0">
                <a:solidFill>
                  <a:schemeClr val="tx2">
                    <a:lumMod val="75000"/>
                  </a:schemeClr>
                </a:solidFill>
              </a:rPr>
              <a:t>We will bill exactly what you put on your time sheet. This means you should NOT include any unbillable time (lunch or breaks, snow days, time entering your time sheets, etc.)</a:t>
            </a:r>
          </a:p>
          <a:p>
            <a:pPr lvl="1">
              <a:buClrTx/>
              <a:buFont typeface="Wingdings" panose="05000000000000000000" pitchFamily="2" charset="2"/>
              <a:buChar char="Ø"/>
            </a:pPr>
            <a:r>
              <a:rPr lang="en-US" sz="2800" dirty="0">
                <a:solidFill>
                  <a:schemeClr val="tx2">
                    <a:lumMod val="75000"/>
                  </a:schemeClr>
                </a:solidFill>
              </a:rPr>
              <a:t>*A failed attempt to deliver services that includes travel time should be entered in the web portal with an explanatory note.</a:t>
            </a:r>
          </a:p>
          <a:p>
            <a:pPr>
              <a:buFont typeface="Arial" pitchFamily="34" charset="0"/>
              <a:buChar char="•"/>
            </a:pPr>
            <a:endParaRPr lang="en-US" dirty="0">
              <a:solidFill>
                <a:schemeClr val="tx2">
                  <a:lumMod val="75000"/>
                </a:schemeClr>
              </a:solidFill>
            </a:endParaRPr>
          </a:p>
        </p:txBody>
      </p:sp>
      <p:pic>
        <p:nvPicPr>
          <p:cNvPr id="11266" name="Picture 2" descr="https://c.tadst.com/gfx/750w/fb-stopwatch2.png?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39" r="22718"/>
          <a:stretch/>
        </p:blipFill>
        <p:spPr bwMode="auto">
          <a:xfrm>
            <a:off x="8889306" y="3006259"/>
            <a:ext cx="1793934" cy="158277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F1041523-9CC3-4F8C-8968-4591C71A5511}"/>
              </a:ext>
            </a:extLst>
          </p:cNvPr>
          <p:cNvCxnSpPr/>
          <p:nvPr/>
        </p:nvCxnSpPr>
        <p:spPr>
          <a:xfrm>
            <a:off x="1600200" y="1277408"/>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F4C7279-06FE-433C-90E0-DF202D9687A5}"/>
              </a:ext>
            </a:extLst>
          </p:cNvPr>
          <p:cNvCxnSpPr/>
          <p:nvPr/>
        </p:nvCxnSpPr>
        <p:spPr>
          <a:xfrm>
            <a:off x="1600200" y="1048808"/>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301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eekl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222252"/>
            <a:ext cx="4042408" cy="219313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48792" y="796180"/>
            <a:ext cx="4575808" cy="1325563"/>
          </a:xfrm>
        </p:spPr>
        <p:txBody>
          <a:bodyPr>
            <a:normAutofit/>
          </a:bodyPr>
          <a:lstStyle/>
          <a:p>
            <a:r>
              <a:rPr lang="en-US" sz="6600" b="1"/>
              <a:t>Time Sheets</a:t>
            </a:r>
          </a:p>
        </p:txBody>
      </p:sp>
      <p:sp>
        <p:nvSpPr>
          <p:cNvPr id="5" name="Text Placeholder 2"/>
          <p:cNvSpPr txBox="1">
            <a:spLocks/>
          </p:cNvSpPr>
          <p:nvPr/>
        </p:nvSpPr>
        <p:spPr>
          <a:xfrm>
            <a:off x="2705100" y="2709021"/>
            <a:ext cx="6781800" cy="3352800"/>
          </a:xfrm>
          <a:prstGeom prst="rect">
            <a:avLst/>
          </a:prstGeom>
        </p:spPr>
        <p:txBody>
          <a:bodyPr>
            <a:normAutofit fontScale="925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ClrTx/>
              <a:buNone/>
            </a:pPr>
            <a:r>
              <a:rPr lang="en-US" sz="4000">
                <a:solidFill>
                  <a:schemeClr val="tx2">
                    <a:lumMod val="75000"/>
                  </a:schemeClr>
                </a:solidFill>
              </a:rPr>
              <a:t>YOU MUST enter your timesheets WEEKLY. Please keep up with them!</a:t>
            </a:r>
          </a:p>
          <a:p>
            <a:pPr marL="0" indent="0" algn="ctr">
              <a:buClrTx/>
              <a:buNone/>
            </a:pPr>
            <a:r>
              <a:rPr lang="en-US" sz="2800">
                <a:solidFill>
                  <a:schemeClr val="tx2">
                    <a:lumMod val="75000"/>
                  </a:schemeClr>
                </a:solidFill>
              </a:rPr>
              <a:t>The more often you log your time, the less time entering them will take and the task descriptions will be more accurate.</a:t>
            </a:r>
          </a:p>
        </p:txBody>
      </p:sp>
    </p:spTree>
    <p:extLst>
      <p:ext uri="{BB962C8B-B14F-4D97-AF65-F5344CB8AC3E}">
        <p14:creationId xmlns:p14="http://schemas.microsoft.com/office/powerpoint/2010/main" val="312549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par>
                          <p:cTn id="11" fill="hold">
                            <p:stCondLst>
                              <p:cond delay="1000"/>
                            </p:stCondLst>
                            <p:childTnLst>
                              <p:par>
                                <p:cTn id="12" presetID="32" presetClass="emph" presetSubtype="0" repeatCount="2000" fill="hold" nodeType="afterEffect">
                                  <p:stCondLst>
                                    <p:cond delay="0"/>
                                  </p:stCondLst>
                                  <p:childTnLst>
                                    <p:animRot by="120000">
                                      <p:cBhvr>
                                        <p:cTn id="13" dur="100" fill="hold">
                                          <p:stCondLst>
                                            <p:cond delay="0"/>
                                          </p:stCondLst>
                                        </p:cTn>
                                        <p:tgtEl>
                                          <p:spTgt spid="1026"/>
                                        </p:tgtEl>
                                        <p:attrNameLst>
                                          <p:attrName>r</p:attrName>
                                        </p:attrNameLst>
                                      </p:cBhvr>
                                    </p:animRot>
                                    <p:animRot by="-240000">
                                      <p:cBhvr>
                                        <p:cTn id="14" dur="200" fill="hold">
                                          <p:stCondLst>
                                            <p:cond delay="200"/>
                                          </p:stCondLst>
                                        </p:cTn>
                                        <p:tgtEl>
                                          <p:spTgt spid="1026"/>
                                        </p:tgtEl>
                                        <p:attrNameLst>
                                          <p:attrName>r</p:attrName>
                                        </p:attrNameLst>
                                      </p:cBhvr>
                                    </p:animRot>
                                    <p:animRot by="240000">
                                      <p:cBhvr>
                                        <p:cTn id="15" dur="200" fill="hold">
                                          <p:stCondLst>
                                            <p:cond delay="400"/>
                                          </p:stCondLst>
                                        </p:cTn>
                                        <p:tgtEl>
                                          <p:spTgt spid="1026"/>
                                        </p:tgtEl>
                                        <p:attrNameLst>
                                          <p:attrName>r</p:attrName>
                                        </p:attrNameLst>
                                      </p:cBhvr>
                                    </p:animRot>
                                    <p:animRot by="-240000">
                                      <p:cBhvr>
                                        <p:cTn id="16" dur="200" fill="hold">
                                          <p:stCondLst>
                                            <p:cond delay="600"/>
                                          </p:stCondLst>
                                        </p:cTn>
                                        <p:tgtEl>
                                          <p:spTgt spid="1026"/>
                                        </p:tgtEl>
                                        <p:attrNameLst>
                                          <p:attrName>r</p:attrName>
                                        </p:attrNameLst>
                                      </p:cBhvr>
                                    </p:animRot>
                                    <p:animRot by="120000">
                                      <p:cBhvr>
                                        <p:cTn id="17" dur="200" fill="hold">
                                          <p:stCondLst>
                                            <p:cond delay="800"/>
                                          </p:stCondLst>
                                        </p:cTn>
                                        <p:tgtEl>
                                          <p:spTgt spid="1026"/>
                                        </p:tgtEl>
                                        <p:attrNameLst>
                                          <p:attrName>r</p:attrName>
                                        </p:attrNameLst>
                                      </p:cBhvr>
                                    </p:animRot>
                                  </p:childTnLst>
                                </p:cTn>
                              </p:par>
                            </p:childTnLst>
                          </p:cTn>
                        </p:par>
                        <p:par>
                          <p:cTn id="18" fill="hold">
                            <p:stCondLst>
                              <p:cond delay="3000"/>
                            </p:stCondLst>
                            <p:childTnLst>
                              <p:par>
                                <p:cTn id="19" presetID="6" presetClass="emph" presetSubtype="0" fill="hold" nodeType="afterEffect">
                                  <p:stCondLst>
                                    <p:cond delay="0"/>
                                  </p:stCondLst>
                                  <p:childTnLst>
                                    <p:animScale>
                                      <p:cBhvr>
                                        <p:cTn id="20" dur="2000" fill="hold"/>
                                        <p:tgtEl>
                                          <p:spTgt spid="1026"/>
                                        </p:tgtEl>
                                      </p:cBhvr>
                                      <p:by x="150000" y="150000"/>
                                    </p:animScale>
                                  </p:childTnLst>
                                </p:cTn>
                              </p:par>
                            </p:childTnLst>
                          </p:cTn>
                        </p:par>
                        <p:par>
                          <p:cTn id="21" fill="hold">
                            <p:stCondLst>
                              <p:cond delay="5000"/>
                            </p:stCondLst>
                            <p:childTnLst>
                              <p:par>
                                <p:cTn id="22" presetID="53" presetClass="exit" presetSubtype="32" fill="hold" nodeType="afterEffect">
                                  <p:stCondLst>
                                    <p:cond delay="0"/>
                                  </p:stCondLst>
                                  <p:childTnLst>
                                    <p:anim calcmode="lin" valueType="num">
                                      <p:cBhvr>
                                        <p:cTn id="23" dur="3300"/>
                                        <p:tgtEl>
                                          <p:spTgt spid="1026"/>
                                        </p:tgtEl>
                                        <p:attrNameLst>
                                          <p:attrName>ppt_w</p:attrName>
                                        </p:attrNameLst>
                                      </p:cBhvr>
                                      <p:tavLst>
                                        <p:tav tm="0">
                                          <p:val>
                                            <p:strVal val="ppt_w"/>
                                          </p:val>
                                        </p:tav>
                                        <p:tav tm="100000">
                                          <p:val>
                                            <p:fltVal val="0"/>
                                          </p:val>
                                        </p:tav>
                                      </p:tavLst>
                                    </p:anim>
                                    <p:anim calcmode="lin" valueType="num">
                                      <p:cBhvr>
                                        <p:cTn id="24" dur="3300"/>
                                        <p:tgtEl>
                                          <p:spTgt spid="1026"/>
                                        </p:tgtEl>
                                        <p:attrNameLst>
                                          <p:attrName>ppt_h</p:attrName>
                                        </p:attrNameLst>
                                      </p:cBhvr>
                                      <p:tavLst>
                                        <p:tav tm="0">
                                          <p:val>
                                            <p:strVal val="ppt_h"/>
                                          </p:val>
                                        </p:tav>
                                        <p:tav tm="100000">
                                          <p:val>
                                            <p:fltVal val="0"/>
                                          </p:val>
                                        </p:tav>
                                      </p:tavLst>
                                    </p:anim>
                                    <p:animEffect transition="out" filter="fade">
                                      <p:cBhvr>
                                        <p:cTn id="25" dur="3300"/>
                                        <p:tgtEl>
                                          <p:spTgt spid="1026"/>
                                        </p:tgtEl>
                                      </p:cBhvr>
                                    </p:animEffect>
                                    <p:set>
                                      <p:cBhvr>
                                        <p:cTn id="26" dur="1" fill="hold">
                                          <p:stCondLst>
                                            <p:cond delay="32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633" y="1"/>
            <a:ext cx="6798735" cy="1303867"/>
          </a:xfrm>
        </p:spPr>
        <p:txBody>
          <a:bodyPr>
            <a:normAutofit/>
          </a:bodyPr>
          <a:lstStyle/>
          <a:p>
            <a:pPr algn="ctr"/>
            <a:r>
              <a:rPr lang="en-US" sz="4000" b="1">
                <a:latin typeface="+mn-lt"/>
              </a:rPr>
              <a:t>Timesheet Due Dates</a:t>
            </a:r>
          </a:p>
        </p:txBody>
      </p:sp>
      <p:sp>
        <p:nvSpPr>
          <p:cNvPr id="5" name="Text Placeholder 2"/>
          <p:cNvSpPr txBox="1">
            <a:spLocks/>
          </p:cNvSpPr>
          <p:nvPr/>
        </p:nvSpPr>
        <p:spPr>
          <a:xfrm>
            <a:off x="599440" y="1752600"/>
            <a:ext cx="10972800" cy="4648200"/>
          </a:xfrm>
          <a:prstGeom prst="rect">
            <a:avLst/>
          </a:prstGeom>
        </p:spPr>
        <p:txBody>
          <a:bodyPr anchor="t">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ClrTx/>
              <a:buFont typeface="Courier New" panose="02070309020205020404" pitchFamily="49" charset="0"/>
              <a:buChar char="o"/>
            </a:pPr>
            <a:r>
              <a:rPr lang="en-US" sz="4100" dirty="0">
                <a:solidFill>
                  <a:schemeClr val="tx2">
                    <a:lumMod val="75000"/>
                  </a:schemeClr>
                </a:solidFill>
              </a:rPr>
              <a:t> </a:t>
            </a:r>
            <a:r>
              <a:rPr lang="en-US" sz="4100" b="1" dirty="0">
                <a:solidFill>
                  <a:schemeClr val="tx2">
                    <a:lumMod val="75000"/>
                  </a:schemeClr>
                </a:solidFill>
                <a:effectLst>
                  <a:outerShdw blurRad="38100" dist="38100" dir="2700000" algn="tl">
                    <a:srgbClr val="000000">
                      <a:alpha val="43137"/>
                    </a:srgbClr>
                  </a:outerShdw>
                </a:effectLst>
              </a:rPr>
              <a:t>Timesheets are due twice per month at 11:59pm: </a:t>
            </a:r>
          </a:p>
          <a:p>
            <a:pPr lvl="1">
              <a:buClrTx/>
              <a:buFont typeface="Courier New" panose="02070309020205020404" pitchFamily="49" charset="0"/>
              <a:buChar char="o"/>
            </a:pPr>
            <a:r>
              <a:rPr lang="en-US" sz="3700" b="1" dirty="0">
                <a:solidFill>
                  <a:schemeClr val="tx2">
                    <a:lumMod val="75000"/>
                  </a:schemeClr>
                </a:solidFill>
                <a:effectLst>
                  <a:outerShdw blurRad="38100" dist="38100" dir="2700000" algn="tl">
                    <a:srgbClr val="000000">
                      <a:alpha val="43137"/>
                    </a:srgbClr>
                  </a:outerShdw>
                </a:effectLst>
              </a:rPr>
              <a:t>Timesheets for the 1</a:t>
            </a:r>
            <a:r>
              <a:rPr lang="en-US" sz="3700" b="1" baseline="30000" dirty="0">
                <a:solidFill>
                  <a:schemeClr val="tx2">
                    <a:lumMod val="75000"/>
                  </a:schemeClr>
                </a:solidFill>
                <a:effectLst>
                  <a:outerShdw blurRad="38100" dist="38100" dir="2700000" algn="tl">
                    <a:srgbClr val="000000">
                      <a:alpha val="43137"/>
                    </a:srgbClr>
                  </a:outerShdw>
                </a:effectLst>
              </a:rPr>
              <a:t>st</a:t>
            </a:r>
            <a:r>
              <a:rPr lang="en-US" sz="3700" b="1" dirty="0">
                <a:solidFill>
                  <a:schemeClr val="tx2">
                    <a:lumMod val="75000"/>
                  </a:schemeClr>
                </a:solidFill>
                <a:effectLst>
                  <a:outerShdw blurRad="38100" dist="38100" dir="2700000" algn="tl">
                    <a:srgbClr val="000000">
                      <a:alpha val="43137"/>
                    </a:srgbClr>
                  </a:outerShdw>
                </a:effectLst>
              </a:rPr>
              <a:t> – 15</a:t>
            </a:r>
            <a:r>
              <a:rPr lang="en-US" sz="3700" b="1" baseline="30000" dirty="0">
                <a:solidFill>
                  <a:schemeClr val="tx2">
                    <a:lumMod val="75000"/>
                  </a:schemeClr>
                </a:solidFill>
                <a:effectLst>
                  <a:outerShdw blurRad="38100" dist="38100" dir="2700000" algn="tl">
                    <a:srgbClr val="000000">
                      <a:alpha val="43137"/>
                    </a:srgbClr>
                  </a:outerShdw>
                </a:effectLst>
              </a:rPr>
              <a:t>th  </a:t>
            </a:r>
            <a:r>
              <a:rPr lang="en-US" sz="3700" b="1" dirty="0">
                <a:solidFill>
                  <a:schemeClr val="tx2">
                    <a:lumMod val="75000"/>
                  </a:schemeClr>
                </a:solidFill>
                <a:effectLst>
                  <a:outerShdw blurRad="38100" dist="38100" dir="2700000" algn="tl">
                    <a:srgbClr val="000000">
                      <a:alpha val="43137"/>
                    </a:srgbClr>
                  </a:outerShdw>
                </a:effectLst>
              </a:rPr>
              <a:t>are due on the 15</a:t>
            </a:r>
            <a:r>
              <a:rPr lang="en-US" sz="3700" b="1" baseline="30000" dirty="0">
                <a:solidFill>
                  <a:schemeClr val="tx2">
                    <a:lumMod val="75000"/>
                  </a:schemeClr>
                </a:solidFill>
                <a:effectLst>
                  <a:outerShdw blurRad="38100" dist="38100" dir="2700000" algn="tl">
                    <a:srgbClr val="000000">
                      <a:alpha val="43137"/>
                    </a:srgbClr>
                  </a:outerShdw>
                </a:effectLst>
              </a:rPr>
              <a:t>th</a:t>
            </a:r>
            <a:r>
              <a:rPr lang="en-US" sz="3700" b="1" dirty="0">
                <a:solidFill>
                  <a:schemeClr val="tx2">
                    <a:lumMod val="75000"/>
                  </a:schemeClr>
                </a:solidFill>
                <a:effectLst>
                  <a:outerShdw blurRad="38100" dist="38100" dir="2700000" algn="tl">
                    <a:srgbClr val="000000">
                      <a:alpha val="43137"/>
                    </a:srgbClr>
                  </a:outerShdw>
                </a:effectLst>
              </a:rPr>
              <a:t> of the month BY 11:59 PM</a:t>
            </a:r>
            <a:endParaRPr lang="en-US" sz="3700" b="1" baseline="30000" dirty="0">
              <a:solidFill>
                <a:schemeClr val="tx2">
                  <a:lumMod val="75000"/>
                </a:schemeClr>
              </a:solidFill>
              <a:effectLst>
                <a:outerShdw blurRad="38100" dist="38100" dir="2700000" algn="tl">
                  <a:srgbClr val="000000">
                    <a:alpha val="43137"/>
                  </a:srgbClr>
                </a:outerShdw>
              </a:effectLst>
            </a:endParaRPr>
          </a:p>
          <a:p>
            <a:pPr lvl="1">
              <a:buClrTx/>
              <a:buFont typeface="Courier New" panose="02070309020205020404" pitchFamily="49" charset="0"/>
              <a:buChar char="o"/>
            </a:pPr>
            <a:r>
              <a:rPr lang="en-US" sz="3700" b="1" dirty="0">
                <a:solidFill>
                  <a:schemeClr val="tx2">
                    <a:lumMod val="75000"/>
                  </a:schemeClr>
                </a:solidFill>
                <a:effectLst>
                  <a:outerShdw blurRad="38100" dist="38100" dir="2700000" algn="tl">
                    <a:srgbClr val="000000">
                      <a:alpha val="43137"/>
                    </a:srgbClr>
                  </a:outerShdw>
                </a:effectLst>
              </a:rPr>
              <a:t>Timesheets for the 16</a:t>
            </a:r>
            <a:r>
              <a:rPr lang="en-US" sz="3700" b="1" baseline="30000" dirty="0">
                <a:solidFill>
                  <a:schemeClr val="tx2">
                    <a:lumMod val="75000"/>
                  </a:schemeClr>
                </a:solidFill>
                <a:effectLst>
                  <a:outerShdw blurRad="38100" dist="38100" dir="2700000" algn="tl">
                    <a:srgbClr val="000000">
                      <a:alpha val="43137"/>
                    </a:srgbClr>
                  </a:outerShdw>
                </a:effectLst>
              </a:rPr>
              <a:t>th</a:t>
            </a:r>
            <a:r>
              <a:rPr lang="en-US" sz="3700" b="1" dirty="0">
                <a:solidFill>
                  <a:schemeClr val="tx2">
                    <a:lumMod val="75000"/>
                  </a:schemeClr>
                </a:solidFill>
                <a:effectLst>
                  <a:outerShdw blurRad="38100" dist="38100" dir="2700000" algn="tl">
                    <a:srgbClr val="000000">
                      <a:alpha val="43137"/>
                    </a:srgbClr>
                  </a:outerShdw>
                </a:effectLst>
              </a:rPr>
              <a:t> – last day of the month are due on the last day of the month BY 11:59 PM</a:t>
            </a:r>
          </a:p>
          <a:p>
            <a:pPr>
              <a:buClrTx/>
              <a:buFont typeface="Courier New" panose="02070309020205020404" pitchFamily="49" charset="0"/>
              <a:buChar char="o"/>
            </a:pPr>
            <a:r>
              <a:rPr lang="en-US" sz="4100" dirty="0">
                <a:solidFill>
                  <a:schemeClr val="tx2">
                    <a:lumMod val="75000"/>
                  </a:schemeClr>
                </a:solidFill>
              </a:rPr>
              <a:t>If you miss the due date:</a:t>
            </a:r>
          </a:p>
          <a:p>
            <a:pPr lvl="1">
              <a:buClrTx/>
              <a:buFont typeface="Courier New" panose="02070309020205020404" pitchFamily="49" charset="0"/>
              <a:buChar char="o"/>
            </a:pPr>
            <a:r>
              <a:rPr lang="en-US" sz="3700" dirty="0">
                <a:solidFill>
                  <a:schemeClr val="tx2">
                    <a:lumMod val="75000"/>
                  </a:schemeClr>
                </a:solidFill>
              </a:rPr>
              <a:t> Email the person at your school/district who approves your timesheets to let them know.</a:t>
            </a:r>
          </a:p>
          <a:p>
            <a:pPr lvl="1">
              <a:buClrTx/>
              <a:buFont typeface="Courier New" panose="02070309020205020404" pitchFamily="49" charset="0"/>
              <a:buChar char="o"/>
            </a:pPr>
            <a:r>
              <a:rPr lang="en-US" sz="3700" dirty="0">
                <a:solidFill>
                  <a:schemeClr val="tx2">
                    <a:lumMod val="75000"/>
                  </a:schemeClr>
                </a:solidFill>
              </a:rPr>
              <a:t> CC Lisa &amp; Mimi on email</a:t>
            </a:r>
          </a:p>
          <a:p>
            <a:pPr lvl="1">
              <a:buClrTx/>
              <a:buFont typeface="Courier New" panose="02070309020205020404" pitchFamily="49" charset="0"/>
              <a:buChar char="o"/>
            </a:pPr>
            <a:r>
              <a:rPr lang="en-US" sz="3700" dirty="0">
                <a:solidFill>
                  <a:schemeClr val="tx2">
                    <a:lumMod val="75000"/>
                  </a:schemeClr>
                </a:solidFill>
              </a:rPr>
              <a:t> Know that payment of your time may be delayed</a:t>
            </a:r>
            <a:endParaRPr lang="en-US" sz="3700" dirty="0">
              <a:solidFill>
                <a:schemeClr val="tx2">
                  <a:lumMod val="75000"/>
                </a:schemeClr>
              </a:solidFill>
              <a:cs typeface="Calibri"/>
            </a:endParaRPr>
          </a:p>
        </p:txBody>
      </p:sp>
      <p:cxnSp>
        <p:nvCxnSpPr>
          <p:cNvPr id="4" name="Straight Connector 3">
            <a:extLst>
              <a:ext uri="{FF2B5EF4-FFF2-40B4-BE49-F238E27FC236}">
                <a16:creationId xmlns:a16="http://schemas.microsoft.com/office/drawing/2014/main" id="{A5EADC12-6B73-41AD-9F79-CD371D599855}"/>
              </a:ext>
            </a:extLst>
          </p:cNvPr>
          <p:cNvCxnSpPr/>
          <p:nvPr/>
        </p:nvCxnSpPr>
        <p:spPr>
          <a:xfrm>
            <a:off x="1600200" y="1066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D46D9AC-9BA9-4B04-BA75-FA6FDB1E49D0}"/>
              </a:ext>
            </a:extLst>
          </p:cNvPr>
          <p:cNvCxnSpPr/>
          <p:nvPr/>
        </p:nvCxnSpPr>
        <p:spPr>
          <a:xfrm>
            <a:off x="1600200" y="12954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74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424238A-E862-4306-9252-0C47B82688A6}"/>
              </a:ext>
            </a:extLst>
          </p:cNvPr>
          <p:cNvSpPr txBox="1">
            <a:spLocks/>
          </p:cNvSpPr>
          <p:nvPr/>
        </p:nvSpPr>
        <p:spPr>
          <a:xfrm>
            <a:off x="2696369" y="35587"/>
            <a:ext cx="6799262"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latin typeface="+mn-lt"/>
              </a:rPr>
              <a:t>Useful Reports</a:t>
            </a:r>
          </a:p>
        </p:txBody>
      </p:sp>
      <p:sp>
        <p:nvSpPr>
          <p:cNvPr id="5" name="Text Placeholder 2">
            <a:extLst>
              <a:ext uri="{FF2B5EF4-FFF2-40B4-BE49-F238E27FC236}">
                <a16:creationId xmlns:a16="http://schemas.microsoft.com/office/drawing/2014/main" id="{2AF1105F-7C90-4150-A281-2A917221531C}"/>
              </a:ext>
            </a:extLst>
          </p:cNvPr>
          <p:cNvSpPr txBox="1">
            <a:spLocks/>
          </p:cNvSpPr>
          <p:nvPr/>
        </p:nvSpPr>
        <p:spPr>
          <a:xfrm>
            <a:off x="2256633" y="1048692"/>
            <a:ext cx="7238999" cy="5977730"/>
          </a:xfrm>
          <a:prstGeom prst="rect">
            <a:avLst/>
          </a:prstGeom>
        </p:spPr>
        <p:txBody>
          <a:bodyPr>
            <a:normAutofit fontScale="8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nSpc>
                <a:spcPct val="120000"/>
              </a:lnSpc>
              <a:spcBef>
                <a:spcPts val="0"/>
              </a:spcBef>
              <a:spcAft>
                <a:spcPts val="0"/>
              </a:spcAft>
              <a:buClrTx/>
              <a:buFont typeface="Courier New" panose="02070309020205020404" pitchFamily="49" charset="0"/>
              <a:buChar char="o"/>
            </a:pPr>
            <a:r>
              <a:rPr lang="en-US" sz="2000" dirty="0">
                <a:solidFill>
                  <a:schemeClr val="tx2">
                    <a:lumMod val="75000"/>
                  </a:schemeClr>
                </a:solidFill>
              </a:rPr>
              <a:t> Click “manage reports” in the upper right hand corner. </a:t>
            </a:r>
          </a:p>
          <a:p>
            <a:pPr>
              <a:buFont typeface="Arial" pitchFamily="34" charset="0"/>
              <a:buChar char="•"/>
            </a:pPr>
            <a:r>
              <a:rPr lang="en-US" sz="2000" dirty="0">
                <a:solidFill>
                  <a:schemeClr val="tx2">
                    <a:lumMod val="75000"/>
                  </a:schemeClr>
                </a:solidFill>
              </a:rPr>
              <a:t>Select a report:</a:t>
            </a: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endParaRPr lang="en-US" dirty="0">
              <a:solidFill>
                <a:schemeClr val="tx2">
                  <a:lumMod val="75000"/>
                </a:schemeClr>
              </a:solidFill>
            </a:endParaRPr>
          </a:p>
          <a:p>
            <a:pPr lvl="1">
              <a:buFont typeface="Arial" pitchFamily="34" charset="0"/>
              <a:buChar char="•"/>
            </a:pPr>
            <a:r>
              <a:rPr lang="en-US" dirty="0">
                <a:solidFill>
                  <a:schemeClr val="tx2">
                    <a:lumMod val="75000"/>
                  </a:schemeClr>
                </a:solidFill>
              </a:rPr>
              <a:t>Periodic Staff Listing will show you what has been invoiced and sent to payroll and what has not. </a:t>
            </a:r>
          </a:p>
          <a:p>
            <a:pPr lvl="1">
              <a:buFont typeface="Arial" pitchFamily="34" charset="0"/>
              <a:buChar char="•"/>
            </a:pPr>
            <a:r>
              <a:rPr lang="en-US" dirty="0">
                <a:solidFill>
                  <a:schemeClr val="tx2">
                    <a:lumMod val="75000"/>
                  </a:schemeClr>
                </a:solidFill>
              </a:rPr>
              <a:t>Staff Allocation shows you what has been allocated for each school.</a:t>
            </a:r>
          </a:p>
          <a:p>
            <a:pPr lvl="1">
              <a:buFont typeface="Arial" pitchFamily="34" charset="0"/>
              <a:buChar char="•"/>
            </a:pPr>
            <a:r>
              <a:rPr lang="en-US" dirty="0">
                <a:solidFill>
                  <a:schemeClr val="tx2">
                    <a:lumMod val="75000"/>
                  </a:schemeClr>
                </a:solidFill>
              </a:rPr>
              <a:t>Year to Date Staff Summary will show you all the time you have entered, how many total hours you had on your allocation and how many you have remaining at any given time. </a:t>
            </a:r>
          </a:p>
          <a:p>
            <a:pPr lvl="1">
              <a:buFont typeface="Arial" pitchFamily="34" charset="0"/>
              <a:buChar char="•"/>
            </a:pPr>
            <a:endParaRPr lang="en-US" dirty="0">
              <a:solidFill>
                <a:schemeClr val="tx2">
                  <a:lumMod val="75000"/>
                </a:schemeClr>
              </a:solidFill>
            </a:endParaRPr>
          </a:p>
        </p:txBody>
      </p:sp>
      <p:pic>
        <p:nvPicPr>
          <p:cNvPr id="6" name="Picture 5">
            <a:extLst>
              <a:ext uri="{FF2B5EF4-FFF2-40B4-BE49-F238E27FC236}">
                <a16:creationId xmlns:a16="http://schemas.microsoft.com/office/drawing/2014/main" id="{050B9276-9C3E-461F-857E-0658F9AA770F}"/>
              </a:ext>
            </a:extLst>
          </p:cNvPr>
          <p:cNvPicPr>
            <a:picLocks noChangeAspect="1"/>
          </p:cNvPicPr>
          <p:nvPr/>
        </p:nvPicPr>
        <p:blipFill rotWithShape="1">
          <a:blip r:embed="rId3">
            <a:extLst>
              <a:ext uri="{28A0092B-C50C-407E-A947-70E740481C1C}">
                <a14:useLocalDpi xmlns:a14="http://schemas.microsoft.com/office/drawing/2010/main" val="0"/>
              </a:ext>
            </a:extLst>
          </a:blip>
          <a:srcRect l="1252" t="5000" r="2383" b="5000"/>
          <a:stretch/>
        </p:blipFill>
        <p:spPr>
          <a:xfrm>
            <a:off x="701042" y="1755281"/>
            <a:ext cx="10424158" cy="2313736"/>
          </a:xfrm>
          <a:prstGeom prst="rect">
            <a:avLst/>
          </a:prstGeom>
        </p:spPr>
      </p:pic>
      <p:pic>
        <p:nvPicPr>
          <p:cNvPr id="10" name="Picture 9">
            <a:extLst>
              <a:ext uri="{FF2B5EF4-FFF2-40B4-BE49-F238E27FC236}">
                <a16:creationId xmlns:a16="http://schemas.microsoft.com/office/drawing/2014/main" id="{FCA6F1A0-4B80-466B-BF98-A52DE311CFA2}"/>
              </a:ext>
            </a:extLst>
          </p:cNvPr>
          <p:cNvPicPr>
            <a:picLocks noChangeAspect="1"/>
          </p:cNvPicPr>
          <p:nvPr/>
        </p:nvPicPr>
        <p:blipFill rotWithShape="1">
          <a:blip r:embed="rId4">
            <a:extLst>
              <a:ext uri="{28A0092B-C50C-407E-A947-70E740481C1C}">
                <a14:useLocalDpi xmlns:a14="http://schemas.microsoft.com/office/drawing/2010/main" val="0"/>
              </a:ext>
            </a:extLst>
          </a:blip>
          <a:srcRect r="10122" b="20262"/>
          <a:stretch/>
        </p:blipFill>
        <p:spPr>
          <a:xfrm>
            <a:off x="5346700" y="3150007"/>
            <a:ext cx="3733800" cy="1625599"/>
          </a:xfrm>
          <a:prstGeom prst="rect">
            <a:avLst/>
          </a:prstGeom>
        </p:spPr>
      </p:pic>
      <p:cxnSp>
        <p:nvCxnSpPr>
          <p:cNvPr id="8" name="Straight Arrow Connector 7">
            <a:extLst>
              <a:ext uri="{FF2B5EF4-FFF2-40B4-BE49-F238E27FC236}">
                <a16:creationId xmlns:a16="http://schemas.microsoft.com/office/drawing/2014/main" id="{2CBF257D-DBF6-4066-A2FC-8B5A7882D0BF}"/>
              </a:ext>
            </a:extLst>
          </p:cNvPr>
          <p:cNvCxnSpPr>
            <a:cxnSpLocks/>
          </p:cNvCxnSpPr>
          <p:nvPr/>
        </p:nvCxnSpPr>
        <p:spPr>
          <a:xfrm flipH="1">
            <a:off x="9169400" y="4079177"/>
            <a:ext cx="1524000" cy="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7" name="Straight Arrow Connector 6">
            <a:extLst>
              <a:ext uri="{FF2B5EF4-FFF2-40B4-BE49-F238E27FC236}">
                <a16:creationId xmlns:a16="http://schemas.microsoft.com/office/drawing/2014/main" id="{B4617528-428D-4C69-A4BB-C6445775FEA5}"/>
              </a:ext>
            </a:extLst>
          </p:cNvPr>
          <p:cNvCxnSpPr/>
          <p:nvPr/>
        </p:nvCxnSpPr>
        <p:spPr>
          <a:xfrm>
            <a:off x="8534400" y="956469"/>
            <a:ext cx="0" cy="76200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CB28D79-6605-4B0F-8C8D-712C269F3330}"/>
              </a:ext>
            </a:extLst>
          </p:cNvPr>
          <p:cNvCxnSpPr/>
          <p:nvPr/>
        </p:nvCxnSpPr>
        <p:spPr>
          <a:xfrm>
            <a:off x="1600200" y="956469"/>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2C893A-EE96-4744-A861-3FF193B39D09}"/>
              </a:ext>
            </a:extLst>
          </p:cNvPr>
          <p:cNvCxnSpPr/>
          <p:nvPr/>
        </p:nvCxnSpPr>
        <p:spPr>
          <a:xfrm>
            <a:off x="1600200" y="727869"/>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65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807F-BE3B-4CA1-863F-21E38CB119BB}"/>
              </a:ext>
            </a:extLst>
          </p:cNvPr>
          <p:cNvSpPr>
            <a:spLocks noGrp="1"/>
          </p:cNvSpPr>
          <p:nvPr>
            <p:ph type="title"/>
          </p:nvPr>
        </p:nvSpPr>
        <p:spPr/>
        <p:txBody>
          <a:bodyPr/>
          <a:lstStyle/>
          <a:p>
            <a:pPr algn="ctr"/>
            <a:r>
              <a:rPr lang="en-US"/>
              <a:t>Periodic Staff Listing Report Sample</a:t>
            </a:r>
          </a:p>
        </p:txBody>
      </p:sp>
      <p:pic>
        <p:nvPicPr>
          <p:cNvPr id="6" name="Content Placeholder 5" descr="A screenshot of a computer&#10;&#10;Description automatically generated with medium confidence">
            <a:extLst>
              <a:ext uri="{FF2B5EF4-FFF2-40B4-BE49-F238E27FC236}">
                <a16:creationId xmlns:a16="http://schemas.microsoft.com/office/drawing/2014/main" id="{32AF766F-777A-4777-95C6-DA4E6F459B95}"/>
              </a:ext>
            </a:extLst>
          </p:cNvPr>
          <p:cNvPicPr>
            <a:picLocks noGrp="1"/>
          </p:cNvPicPr>
          <p:nvPr>
            <p:ph idx="1"/>
          </p:nvPr>
        </p:nvPicPr>
        <p:blipFill>
          <a:blip r:embed="rId3" r:link="rId4">
            <a:extLst>
              <a:ext uri="{28A0092B-C50C-407E-A947-70E740481C1C}">
                <a14:useLocalDpi xmlns:a14="http://schemas.microsoft.com/office/drawing/2010/main" val="0"/>
              </a:ext>
            </a:extLst>
          </a:blip>
          <a:srcRect/>
          <a:stretch>
            <a:fillRect/>
          </a:stretch>
        </p:blipFill>
        <p:spPr bwMode="auto">
          <a:xfrm>
            <a:off x="2672557" y="1966914"/>
            <a:ext cx="6510337" cy="3802291"/>
          </a:xfrm>
          <a:prstGeom prst="rect">
            <a:avLst/>
          </a:prstGeom>
          <a:noFill/>
          <a:ln>
            <a:noFill/>
          </a:ln>
        </p:spPr>
      </p:pic>
      <p:pic>
        <p:nvPicPr>
          <p:cNvPr id="7" name="Picture 6" descr="Table&#10;&#10;Description automatically generated">
            <a:extLst>
              <a:ext uri="{FF2B5EF4-FFF2-40B4-BE49-F238E27FC236}">
                <a16:creationId xmlns:a16="http://schemas.microsoft.com/office/drawing/2014/main" id="{E11CE3DD-7924-480F-BC9F-15A50C5AB1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1607820"/>
            <a:ext cx="10317480" cy="4885054"/>
          </a:xfrm>
          <a:prstGeom prst="rect">
            <a:avLst/>
          </a:prstGeom>
        </p:spPr>
      </p:pic>
    </p:spTree>
    <p:extLst>
      <p:ext uri="{BB962C8B-B14F-4D97-AF65-F5344CB8AC3E}">
        <p14:creationId xmlns:p14="http://schemas.microsoft.com/office/powerpoint/2010/main" val="320501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882D7-73B0-4CE5-9DDC-CAC9AA0E9EC4}"/>
              </a:ext>
            </a:extLst>
          </p:cNvPr>
          <p:cNvSpPr>
            <a:spLocks noGrp="1"/>
          </p:cNvSpPr>
          <p:nvPr>
            <p:ph type="title"/>
          </p:nvPr>
        </p:nvSpPr>
        <p:spPr/>
        <p:txBody>
          <a:bodyPr/>
          <a:lstStyle/>
          <a:p>
            <a:pPr algn="ctr"/>
            <a:r>
              <a:rPr lang="en-US"/>
              <a:t>Staff Allocation Report Example</a:t>
            </a:r>
          </a:p>
        </p:txBody>
      </p:sp>
      <p:pic>
        <p:nvPicPr>
          <p:cNvPr id="9" name="Content Placeholder 8" descr="Graphical user interface, application, Word&#10;&#10;Description automatically generated">
            <a:extLst>
              <a:ext uri="{FF2B5EF4-FFF2-40B4-BE49-F238E27FC236}">
                <a16:creationId xmlns:a16="http://schemas.microsoft.com/office/drawing/2014/main" id="{E32BB6BE-3475-45AE-AA3D-046C4C1B103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8640" y="1602557"/>
            <a:ext cx="11084560" cy="4760536"/>
          </a:xfrm>
        </p:spPr>
      </p:pic>
    </p:spTree>
    <p:extLst>
      <p:ext uri="{BB962C8B-B14F-4D97-AF65-F5344CB8AC3E}">
        <p14:creationId xmlns:p14="http://schemas.microsoft.com/office/powerpoint/2010/main" val="6885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FB42-A715-492B-B1DC-430209E8CD51}"/>
              </a:ext>
            </a:extLst>
          </p:cNvPr>
          <p:cNvSpPr>
            <a:spLocks noGrp="1"/>
          </p:cNvSpPr>
          <p:nvPr>
            <p:ph type="title"/>
          </p:nvPr>
        </p:nvSpPr>
        <p:spPr/>
        <p:txBody>
          <a:bodyPr/>
          <a:lstStyle/>
          <a:p>
            <a:pPr algn="ctr"/>
            <a:r>
              <a:rPr lang="en-US"/>
              <a:t>Year To Date Staff Summary Report Sample</a:t>
            </a:r>
          </a:p>
        </p:txBody>
      </p:sp>
      <p:pic>
        <p:nvPicPr>
          <p:cNvPr id="5" name="Content Placeholder 4" descr="Table&#10;&#10;Description automatically generated">
            <a:extLst>
              <a:ext uri="{FF2B5EF4-FFF2-40B4-BE49-F238E27FC236}">
                <a16:creationId xmlns:a16="http://schemas.microsoft.com/office/drawing/2014/main" id="{E4DBCFD4-08C4-43DE-96DE-8BD71F33A79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9440" y="1885362"/>
            <a:ext cx="10515600" cy="4607513"/>
          </a:xfrm>
        </p:spPr>
      </p:pic>
    </p:spTree>
    <p:extLst>
      <p:ext uri="{BB962C8B-B14F-4D97-AF65-F5344CB8AC3E}">
        <p14:creationId xmlns:p14="http://schemas.microsoft.com/office/powerpoint/2010/main" val="425721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483D76-425E-4E1F-9A21-1129F4043B02}" type="slidenum">
              <a:rPr lang="en-US" smtClean="0"/>
              <a:pPr/>
              <a:t>124</a:t>
            </a:fld>
            <a:endParaRPr lang="en-US"/>
          </a:p>
        </p:txBody>
      </p:sp>
      <p:sp>
        <p:nvSpPr>
          <p:cNvPr id="2" name="Title 1"/>
          <p:cNvSpPr>
            <a:spLocks noGrp="1"/>
          </p:cNvSpPr>
          <p:nvPr>
            <p:ph type="title" idx="4294967295"/>
          </p:nvPr>
        </p:nvSpPr>
        <p:spPr>
          <a:xfrm>
            <a:off x="2473276" y="-56605"/>
            <a:ext cx="6799263" cy="1303338"/>
          </a:xfrm>
        </p:spPr>
        <p:txBody>
          <a:bodyPr>
            <a:normAutofit/>
          </a:bodyPr>
          <a:lstStyle/>
          <a:p>
            <a:pPr algn="ctr"/>
            <a:r>
              <a:rPr lang="en-US" sz="4000" b="1">
                <a:latin typeface="+mn-lt"/>
              </a:rPr>
              <a:t>Log Out</a:t>
            </a:r>
          </a:p>
        </p:txBody>
      </p:sp>
      <p:sp>
        <p:nvSpPr>
          <p:cNvPr id="3" name="Content Placeholder 2"/>
          <p:cNvSpPr>
            <a:spLocks noGrp="1"/>
          </p:cNvSpPr>
          <p:nvPr>
            <p:ph idx="4294967295"/>
          </p:nvPr>
        </p:nvSpPr>
        <p:spPr>
          <a:xfrm>
            <a:off x="1686560" y="1706562"/>
            <a:ext cx="7737951" cy="3444875"/>
          </a:xfrm>
        </p:spPr>
        <p:txBody>
          <a:bodyPr/>
          <a:lstStyle/>
          <a:p>
            <a:r>
              <a:rPr lang="en-US" dirty="0"/>
              <a:t>To Log Out, go to the upper right corner, click on down arrow next to your name and choose ‘Log Out’</a:t>
            </a:r>
          </a:p>
          <a:p>
            <a:pPr marL="0" indent="0">
              <a:buNone/>
            </a:pPr>
            <a:endParaRPr lang="en-US" dirty="0"/>
          </a:p>
        </p:txBody>
      </p:sp>
      <p:cxnSp>
        <p:nvCxnSpPr>
          <p:cNvPr id="10" name="Straight Connector 9">
            <a:extLst>
              <a:ext uri="{FF2B5EF4-FFF2-40B4-BE49-F238E27FC236}">
                <a16:creationId xmlns:a16="http://schemas.microsoft.com/office/drawing/2014/main" id="{35F5F958-6BBB-456D-9D2F-9CA5081FF683}"/>
              </a:ext>
            </a:extLst>
          </p:cNvPr>
          <p:cNvCxnSpPr/>
          <p:nvPr/>
        </p:nvCxnSpPr>
        <p:spPr>
          <a:xfrm>
            <a:off x="1600200" y="12954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149B38-655D-405D-BC6C-CAD71ECEA2B1}"/>
              </a:ext>
            </a:extLst>
          </p:cNvPr>
          <p:cNvCxnSpPr/>
          <p:nvPr/>
        </p:nvCxnSpPr>
        <p:spPr>
          <a:xfrm>
            <a:off x="1600200" y="1066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673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483D76-425E-4E1F-9A21-1129F4043B02}" type="slidenum">
              <a:rPr lang="en-US" smtClean="0"/>
              <a:pPr/>
              <a:t>125</a:t>
            </a:fld>
            <a:endParaRPr lang="en-US"/>
          </a:p>
        </p:txBody>
      </p:sp>
      <p:sp>
        <p:nvSpPr>
          <p:cNvPr id="2" name="Title 1"/>
          <p:cNvSpPr>
            <a:spLocks noGrp="1"/>
          </p:cNvSpPr>
          <p:nvPr>
            <p:ph type="title" idx="4294967295"/>
          </p:nvPr>
        </p:nvSpPr>
        <p:spPr>
          <a:xfrm>
            <a:off x="2696369" y="76201"/>
            <a:ext cx="6799263" cy="1303337"/>
          </a:xfrm>
        </p:spPr>
        <p:txBody>
          <a:bodyPr>
            <a:normAutofit/>
          </a:bodyPr>
          <a:lstStyle/>
          <a:p>
            <a:pPr algn="ctr"/>
            <a:r>
              <a:rPr lang="en-US" sz="6000" b="1">
                <a:latin typeface="+mn-lt"/>
              </a:rPr>
              <a:t>Training Module</a:t>
            </a:r>
          </a:p>
        </p:txBody>
      </p:sp>
      <p:sp>
        <p:nvSpPr>
          <p:cNvPr id="3" name="Content Placeholder 2"/>
          <p:cNvSpPr>
            <a:spLocks noGrp="1"/>
          </p:cNvSpPr>
          <p:nvPr>
            <p:ph idx="4294967295"/>
          </p:nvPr>
        </p:nvSpPr>
        <p:spPr>
          <a:xfrm>
            <a:off x="1828799" y="1852613"/>
            <a:ext cx="8534400" cy="4030663"/>
          </a:xfrm>
        </p:spPr>
        <p:txBody>
          <a:bodyPr>
            <a:normAutofit/>
          </a:bodyPr>
          <a:lstStyle/>
          <a:p>
            <a:r>
              <a:rPr lang="en-US" sz="3600"/>
              <a:t>Go to </a:t>
            </a:r>
            <a:r>
              <a:rPr lang="en-US" sz="3600" u="sng"/>
              <a:t>https://www.ces.org/ancillary-trainings/</a:t>
            </a:r>
          </a:p>
          <a:p>
            <a:endParaRPr lang="en-US" sz="1200"/>
          </a:p>
          <a:p>
            <a:r>
              <a:rPr lang="en-US" sz="3600"/>
              <a:t>Choose the appropriate tutorial, there is one for staff and one for district institution admins. </a:t>
            </a:r>
          </a:p>
          <a:p>
            <a:endParaRPr lang="en-US" sz="1200"/>
          </a:p>
          <a:p>
            <a:pPr marL="0" indent="0">
              <a:buNone/>
            </a:pPr>
            <a:endParaRPr lang="en-US"/>
          </a:p>
          <a:p>
            <a:endParaRPr lang="en-US"/>
          </a:p>
        </p:txBody>
      </p:sp>
      <p:cxnSp>
        <p:nvCxnSpPr>
          <p:cNvPr id="7" name="Straight Connector 6">
            <a:extLst>
              <a:ext uri="{FF2B5EF4-FFF2-40B4-BE49-F238E27FC236}">
                <a16:creationId xmlns:a16="http://schemas.microsoft.com/office/drawing/2014/main" id="{A1F8A995-44C3-4342-83B6-92227FA0D340}"/>
              </a:ext>
            </a:extLst>
          </p:cNvPr>
          <p:cNvCxnSpPr/>
          <p:nvPr/>
        </p:nvCxnSpPr>
        <p:spPr>
          <a:xfrm>
            <a:off x="1600200" y="139647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5803A9A-3225-4351-8491-812D40617CA3}"/>
              </a:ext>
            </a:extLst>
          </p:cNvPr>
          <p:cNvCxnSpPr/>
          <p:nvPr/>
        </p:nvCxnSpPr>
        <p:spPr>
          <a:xfrm>
            <a:off x="1600200" y="116787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792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E2F50-4BA5-4FA3-BC89-776652634BFE}"/>
              </a:ext>
            </a:extLst>
          </p:cNvPr>
          <p:cNvSpPr>
            <a:spLocks noGrp="1"/>
          </p:cNvSpPr>
          <p:nvPr>
            <p:ph type="title"/>
          </p:nvPr>
        </p:nvSpPr>
        <p:spPr>
          <a:xfrm>
            <a:off x="2152650" y="365126"/>
            <a:ext cx="7886700" cy="1529662"/>
          </a:xfrm>
        </p:spPr>
        <p:txBody>
          <a:bodyPr>
            <a:noAutofit/>
          </a:bodyPr>
          <a:lstStyle/>
          <a:p>
            <a:r>
              <a:rPr lang="en-US" sz="3600"/>
              <a:t>Districts with Special Invoicing Instructions or Expectations-</a:t>
            </a:r>
            <a:br>
              <a:rPr lang="en-US" sz="3600"/>
            </a:br>
            <a:r>
              <a:rPr lang="en-US" sz="3600"/>
              <a:t>Things to be aware of:</a:t>
            </a:r>
          </a:p>
        </p:txBody>
      </p:sp>
      <p:sp>
        <p:nvSpPr>
          <p:cNvPr id="3" name="Content Placeholder 2">
            <a:extLst>
              <a:ext uri="{FF2B5EF4-FFF2-40B4-BE49-F238E27FC236}">
                <a16:creationId xmlns:a16="http://schemas.microsoft.com/office/drawing/2014/main" id="{8CB21967-AF34-416B-8A70-CFDAE7E4CBEE}"/>
              </a:ext>
            </a:extLst>
          </p:cNvPr>
          <p:cNvSpPr>
            <a:spLocks noGrp="1"/>
          </p:cNvSpPr>
          <p:nvPr>
            <p:ph idx="1"/>
          </p:nvPr>
        </p:nvSpPr>
        <p:spPr>
          <a:xfrm>
            <a:off x="838200" y="1825625"/>
            <a:ext cx="10515600" cy="3731895"/>
          </a:xfrm>
        </p:spPr>
        <p:txBody>
          <a:bodyPr/>
          <a:lstStyle/>
          <a:p>
            <a:endParaRPr lang="en-US" dirty="0"/>
          </a:p>
          <a:p>
            <a:r>
              <a:rPr lang="en-US" dirty="0"/>
              <a:t>Albuquerque Public Schools— </a:t>
            </a:r>
            <a:r>
              <a:rPr lang="en-US" dirty="0">
                <a:solidFill>
                  <a:srgbClr val="FF0000"/>
                </a:solidFill>
              </a:rPr>
              <a:t>Contractor Log</a:t>
            </a:r>
          </a:p>
          <a:p>
            <a:pPr marL="0" indent="0">
              <a:buNone/>
            </a:pPr>
            <a:endParaRPr lang="en-US" dirty="0">
              <a:solidFill>
                <a:srgbClr val="FF0000"/>
              </a:solidFill>
            </a:endParaRPr>
          </a:p>
          <a:p>
            <a:r>
              <a:rPr lang="en-US" dirty="0"/>
              <a:t>Espanola Public Schools— </a:t>
            </a:r>
            <a:r>
              <a:rPr lang="en-US" dirty="0">
                <a:solidFill>
                  <a:srgbClr val="FF0000"/>
                </a:solidFill>
              </a:rPr>
              <a:t>Billing by Location Worksheet</a:t>
            </a:r>
          </a:p>
          <a:p>
            <a:pPr marL="0" indent="0">
              <a:buNone/>
            </a:pPr>
            <a:endParaRPr lang="en-US" dirty="0">
              <a:solidFill>
                <a:srgbClr val="FF0000"/>
              </a:solidFill>
            </a:endParaRPr>
          </a:p>
          <a:p>
            <a:r>
              <a:rPr lang="en-US" dirty="0"/>
              <a:t>Santa Fe Public Schools—</a:t>
            </a:r>
            <a:r>
              <a:rPr lang="en-US" dirty="0">
                <a:solidFill>
                  <a:srgbClr val="FF0000"/>
                </a:solidFill>
              </a:rPr>
              <a:t>Contractor Log, Leave Slip</a:t>
            </a:r>
          </a:p>
          <a:p>
            <a:pPr marL="0" indent="0">
              <a:buNone/>
            </a:pPr>
            <a:endParaRPr lang="en-US" dirty="0">
              <a:solidFill>
                <a:srgbClr val="FF0000"/>
              </a:solidFill>
            </a:endParaRPr>
          </a:p>
        </p:txBody>
      </p:sp>
    </p:spTree>
    <p:extLst>
      <p:ext uri="{BB962C8B-B14F-4D97-AF65-F5344CB8AC3E}">
        <p14:creationId xmlns:p14="http://schemas.microsoft.com/office/powerpoint/2010/main" val="105845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81DE-A76E-46E3-8751-3E707F096DA8}"/>
              </a:ext>
            </a:extLst>
          </p:cNvPr>
          <p:cNvSpPr>
            <a:spLocks noGrp="1"/>
          </p:cNvSpPr>
          <p:nvPr>
            <p:ph type="title"/>
          </p:nvPr>
        </p:nvSpPr>
        <p:spPr/>
        <p:txBody>
          <a:bodyPr>
            <a:normAutofit fontScale="90000"/>
          </a:bodyPr>
          <a:lstStyle/>
          <a:p>
            <a:pPr algn="ctr"/>
            <a:br>
              <a:rPr lang="en-US" dirty="0"/>
            </a:br>
            <a:r>
              <a:rPr lang="en-US" sz="4000" dirty="0"/>
              <a:t>Albuquerque Public Schools— </a:t>
            </a:r>
            <a:br>
              <a:rPr lang="en-US" sz="4000" dirty="0"/>
            </a:br>
            <a:r>
              <a:rPr lang="en-US" sz="4000" dirty="0">
                <a:solidFill>
                  <a:srgbClr val="FF0000"/>
                </a:solidFill>
              </a:rPr>
              <a:t>Contractor Log Example</a:t>
            </a:r>
            <a:br>
              <a:rPr lang="en-US" dirty="0">
                <a:solidFill>
                  <a:srgbClr val="FF0000"/>
                </a:solidFill>
              </a:rPr>
            </a:br>
            <a:endParaRPr lang="en-US" dirty="0"/>
          </a:p>
        </p:txBody>
      </p:sp>
      <p:pic>
        <p:nvPicPr>
          <p:cNvPr id="4" name="Content Placeholder 3" descr="Table&#10;&#10;Description automatically generated">
            <a:extLst>
              <a:ext uri="{FF2B5EF4-FFF2-40B4-BE49-F238E27FC236}">
                <a16:creationId xmlns:a16="http://schemas.microsoft.com/office/drawing/2014/main" id="{CFCDE693-0315-4403-9E71-3A259FA3F27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66800" y="1828800"/>
            <a:ext cx="9855200" cy="4664074"/>
          </a:xfrm>
          <a:prstGeom prst="rect">
            <a:avLst/>
          </a:prstGeom>
          <a:solidFill>
            <a:srgbClr val="C00000">
              <a:alpha val="93000"/>
            </a:srgbClr>
          </a:solidFill>
          <a:ln>
            <a:solidFill>
              <a:schemeClr val="accent1"/>
            </a:solidFill>
          </a:ln>
        </p:spPr>
      </p:pic>
    </p:spTree>
    <p:extLst>
      <p:ext uri="{BB962C8B-B14F-4D97-AF65-F5344CB8AC3E}">
        <p14:creationId xmlns:p14="http://schemas.microsoft.com/office/powerpoint/2010/main" val="31928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08DD1-D080-4DD3-81DF-D59DB43DB323}"/>
              </a:ext>
            </a:extLst>
          </p:cNvPr>
          <p:cNvSpPr>
            <a:spLocks noGrp="1"/>
          </p:cNvSpPr>
          <p:nvPr>
            <p:ph type="title"/>
          </p:nvPr>
        </p:nvSpPr>
        <p:spPr/>
        <p:txBody>
          <a:bodyPr>
            <a:normAutofit fontScale="90000"/>
          </a:bodyPr>
          <a:lstStyle/>
          <a:p>
            <a:br>
              <a:rPr lang="en-US"/>
            </a:br>
            <a:r>
              <a:rPr lang="en-US"/>
              <a:t>Espanola Public Schools— </a:t>
            </a:r>
            <a:r>
              <a:rPr lang="en-US">
                <a:solidFill>
                  <a:srgbClr val="FF0000"/>
                </a:solidFill>
              </a:rPr>
              <a:t>Billing by Location Worksheet Sample</a:t>
            </a:r>
            <a:br>
              <a:rPr lang="en-US">
                <a:solidFill>
                  <a:srgbClr val="FF0000"/>
                </a:solidFill>
              </a:rPr>
            </a:br>
            <a:endParaRPr lang="en-US"/>
          </a:p>
        </p:txBody>
      </p:sp>
      <p:graphicFrame>
        <p:nvGraphicFramePr>
          <p:cNvPr id="6" name="Content Placeholder 5">
            <a:extLst>
              <a:ext uri="{FF2B5EF4-FFF2-40B4-BE49-F238E27FC236}">
                <a16:creationId xmlns:a16="http://schemas.microsoft.com/office/drawing/2014/main" id="{9AE5855D-2F08-4C56-9A35-CCD60C9523CD}"/>
              </a:ext>
            </a:extLst>
          </p:cNvPr>
          <p:cNvGraphicFramePr>
            <a:graphicFrameLocks noGrp="1"/>
          </p:cNvGraphicFramePr>
          <p:nvPr>
            <p:ph idx="1"/>
            <p:extLst>
              <p:ext uri="{D42A27DB-BD31-4B8C-83A1-F6EECF244321}">
                <p14:modId xmlns:p14="http://schemas.microsoft.com/office/powerpoint/2010/main" val="103052109"/>
              </p:ext>
            </p:extLst>
          </p:nvPr>
        </p:nvGraphicFramePr>
        <p:xfrm>
          <a:off x="589280" y="1820546"/>
          <a:ext cx="10764519" cy="4672329"/>
        </p:xfrm>
        <a:graphic>
          <a:graphicData uri="http://schemas.openxmlformats.org/drawingml/2006/table">
            <a:tbl>
              <a:tblPr>
                <a:tableStyleId>{5C22544A-7EE6-4342-B048-85BDC9FD1C3A}</a:tableStyleId>
              </a:tblPr>
              <a:tblGrid>
                <a:gridCol w="2249849">
                  <a:extLst>
                    <a:ext uri="{9D8B030D-6E8A-4147-A177-3AD203B41FA5}">
                      <a16:colId xmlns:a16="http://schemas.microsoft.com/office/drawing/2014/main" val="2991096453"/>
                    </a:ext>
                  </a:extLst>
                </a:gridCol>
                <a:gridCol w="1166082">
                  <a:extLst>
                    <a:ext uri="{9D8B030D-6E8A-4147-A177-3AD203B41FA5}">
                      <a16:colId xmlns:a16="http://schemas.microsoft.com/office/drawing/2014/main" val="418288169"/>
                    </a:ext>
                  </a:extLst>
                </a:gridCol>
                <a:gridCol w="877989">
                  <a:extLst>
                    <a:ext uri="{9D8B030D-6E8A-4147-A177-3AD203B41FA5}">
                      <a16:colId xmlns:a16="http://schemas.microsoft.com/office/drawing/2014/main" val="3802291408"/>
                    </a:ext>
                  </a:extLst>
                </a:gridCol>
                <a:gridCol w="1243818">
                  <a:extLst>
                    <a:ext uri="{9D8B030D-6E8A-4147-A177-3AD203B41FA5}">
                      <a16:colId xmlns:a16="http://schemas.microsoft.com/office/drawing/2014/main" val="3852441127"/>
                    </a:ext>
                  </a:extLst>
                </a:gridCol>
                <a:gridCol w="1243818">
                  <a:extLst>
                    <a:ext uri="{9D8B030D-6E8A-4147-A177-3AD203B41FA5}">
                      <a16:colId xmlns:a16="http://schemas.microsoft.com/office/drawing/2014/main" val="1961860705"/>
                    </a:ext>
                  </a:extLst>
                </a:gridCol>
                <a:gridCol w="1042612">
                  <a:extLst>
                    <a:ext uri="{9D8B030D-6E8A-4147-A177-3AD203B41FA5}">
                      <a16:colId xmlns:a16="http://schemas.microsoft.com/office/drawing/2014/main" val="2666376186"/>
                    </a:ext>
                  </a:extLst>
                </a:gridCol>
                <a:gridCol w="1280402">
                  <a:extLst>
                    <a:ext uri="{9D8B030D-6E8A-4147-A177-3AD203B41FA5}">
                      <a16:colId xmlns:a16="http://schemas.microsoft.com/office/drawing/2014/main" val="3448590901"/>
                    </a:ext>
                  </a:extLst>
                </a:gridCol>
                <a:gridCol w="1659949">
                  <a:extLst>
                    <a:ext uri="{9D8B030D-6E8A-4147-A177-3AD203B41FA5}">
                      <a16:colId xmlns:a16="http://schemas.microsoft.com/office/drawing/2014/main" val="2333825867"/>
                    </a:ext>
                  </a:extLst>
                </a:gridCol>
              </a:tblGrid>
              <a:tr h="173555">
                <a:tc gridSpan="8">
                  <a:txBody>
                    <a:bodyPr/>
                    <a:lstStyle/>
                    <a:p>
                      <a:pPr algn="ctr" fontAlgn="b"/>
                      <a:r>
                        <a:rPr lang="en-US" sz="1000" u="none" strike="noStrike">
                          <a:effectLst/>
                        </a:rPr>
                        <a:t>Española Public Schools</a:t>
                      </a:r>
                      <a:endParaRPr lang="en-US" sz="1000" b="1" i="0" u="none" strike="noStrike">
                        <a:solidFill>
                          <a:srgbClr val="000000"/>
                        </a:solidFill>
                        <a:effectLst/>
                        <a:latin typeface="Calibri" panose="020F0502020204030204" pitchFamily="34" charset="0"/>
                      </a:endParaRPr>
                    </a:p>
                  </a:txBody>
                  <a:tcPr marL="5773" marR="5773" marT="577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2423592"/>
                  </a:ext>
                </a:extLst>
              </a:tr>
              <a:tr h="173555">
                <a:tc gridSpan="8">
                  <a:txBody>
                    <a:bodyPr/>
                    <a:lstStyle/>
                    <a:p>
                      <a:pPr algn="ctr" fontAlgn="b"/>
                      <a:r>
                        <a:rPr lang="en-US" sz="1000" u="none" strike="noStrike">
                          <a:effectLst/>
                        </a:rPr>
                        <a:t>Ancillary Billing By Location</a:t>
                      </a:r>
                      <a:endParaRPr lang="en-US" sz="1000" b="1" i="0" u="none" strike="noStrike">
                        <a:solidFill>
                          <a:srgbClr val="000000"/>
                        </a:solidFill>
                        <a:effectLst/>
                        <a:latin typeface="Calibri" panose="020F0502020204030204" pitchFamily="34" charset="0"/>
                      </a:endParaRPr>
                    </a:p>
                  </a:txBody>
                  <a:tcPr marL="5773" marR="5773" marT="577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1044922"/>
                  </a:ext>
                </a:extLst>
              </a:tr>
              <a:tr h="154959">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ctr" fontAlgn="b"/>
                      <a:endParaRPr lang="en-US" sz="800" b="1"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085154226"/>
                  </a:ext>
                </a:extLst>
              </a:tr>
              <a:tr h="154959">
                <a:tc>
                  <a:txBody>
                    <a:bodyPr/>
                    <a:lstStyle/>
                    <a:p>
                      <a:pPr algn="r" fontAlgn="b"/>
                      <a:r>
                        <a:rPr lang="en-US" sz="800" u="none" strike="noStrike">
                          <a:effectLst/>
                        </a:rPr>
                        <a:t>Provider Name:</a:t>
                      </a:r>
                      <a:endParaRPr lang="en-US" sz="800" b="1" i="0" u="none" strike="noStrike">
                        <a:solidFill>
                          <a:srgbClr val="000000"/>
                        </a:solidFill>
                        <a:effectLst/>
                        <a:latin typeface="Calibri" panose="020F0502020204030204" pitchFamily="34" charset="0"/>
                      </a:endParaRPr>
                    </a:p>
                  </a:txBody>
                  <a:tcPr marL="5773" marR="5773" marT="5773" marB="0" anchor="b"/>
                </a:tc>
                <a:tc gridSpan="2">
                  <a:txBody>
                    <a:bodyPr/>
                    <a:lstStyle/>
                    <a:p>
                      <a:pPr algn="l" fontAlgn="b"/>
                      <a:r>
                        <a:rPr lang="en-US" sz="700" u="none" strike="noStrike">
                          <a:effectLst/>
                        </a:rPr>
                        <a:t>Mimi Sacone</a:t>
                      </a:r>
                      <a:endParaRPr lang="en-US" sz="700" b="1" i="0" u="none" strike="noStrike">
                        <a:solidFill>
                          <a:srgbClr val="000000"/>
                        </a:solidFill>
                        <a:effectLst/>
                        <a:latin typeface="Calibri" panose="020F0502020204030204" pitchFamily="34" charset="0"/>
                      </a:endParaRPr>
                    </a:p>
                  </a:txBody>
                  <a:tcPr marL="5773" marR="5773" marT="5773" marB="0" anchor="b"/>
                </a:tc>
                <a:tc hMerge="1">
                  <a:txBody>
                    <a:bodyPr/>
                    <a:lstStyle/>
                    <a:p>
                      <a:endParaRPr lang="en-US"/>
                    </a:p>
                  </a:txBody>
                  <a:tcPr/>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1194943102"/>
                  </a:ext>
                </a:extLst>
              </a:tr>
              <a:tr h="283885">
                <a:tc>
                  <a:txBody>
                    <a:bodyPr/>
                    <a:lstStyle/>
                    <a:p>
                      <a:pPr algn="r" fontAlgn="b"/>
                      <a:r>
                        <a:rPr lang="en-US" sz="800" u="none" strike="noStrike">
                          <a:effectLst/>
                        </a:rPr>
                        <a:t>Date From:</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5/1/2021</a:t>
                      </a:r>
                      <a:endParaRPr lang="en-US" sz="700" b="1" i="0" u="none" strike="noStrike">
                        <a:solidFill>
                          <a:srgbClr val="FF0000"/>
                        </a:solidFill>
                        <a:effectLst/>
                        <a:latin typeface="Calibri" panose="020F0502020204030204" pitchFamily="34" charset="0"/>
                      </a:endParaRPr>
                    </a:p>
                  </a:txBody>
                  <a:tcPr marL="5773" marR="5773" marT="5773" marB="0" anchor="b"/>
                </a:tc>
                <a:tc>
                  <a:txBody>
                    <a:bodyPr/>
                    <a:lstStyle/>
                    <a:p>
                      <a:pPr algn="l" fontAlgn="b"/>
                      <a:r>
                        <a:rPr lang="en-US" sz="800" u="none" strike="noStrike">
                          <a:effectLst/>
                        </a:rPr>
                        <a:t>Date To:</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5/31/2021</a:t>
                      </a:r>
                      <a:endParaRPr lang="en-US" sz="700" b="1" i="0" u="none" strike="noStrike">
                        <a:solidFill>
                          <a:srgbClr val="FF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808914103"/>
                  </a:ext>
                </a:extLst>
              </a:tr>
              <a:tr h="619838">
                <a:tc>
                  <a:txBody>
                    <a:bodyPr/>
                    <a:lstStyle/>
                    <a:p>
                      <a:pPr algn="ctr" fontAlgn="ctr"/>
                      <a:r>
                        <a:rPr lang="en-US" sz="800" u="none" strike="noStrike">
                          <a:effectLst/>
                        </a:rPr>
                        <a:t>Location</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Rate</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Total # Hours</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Sub-Total (hours @ location)</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NIDT Travel</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Mileage</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Travel time &amp; Mileage Subtotal</a:t>
                      </a:r>
                      <a:endParaRPr lang="en-US" sz="800" b="1" i="0" u="none" strike="noStrike">
                        <a:solidFill>
                          <a:srgbClr val="000000"/>
                        </a:solidFill>
                        <a:effectLst/>
                        <a:latin typeface="Calibri" panose="020F0502020204030204" pitchFamily="34" charset="0"/>
                      </a:endParaRPr>
                    </a:p>
                  </a:txBody>
                  <a:tcPr marL="5773" marR="5773" marT="5773" marB="0" anchor="ctr"/>
                </a:tc>
                <a:tc>
                  <a:txBody>
                    <a:bodyPr/>
                    <a:lstStyle/>
                    <a:p>
                      <a:pPr algn="ctr" fontAlgn="ctr"/>
                      <a:r>
                        <a:rPr lang="en-US" sz="800" u="none" strike="noStrike">
                          <a:effectLst/>
                        </a:rPr>
                        <a:t>Grand Total</a:t>
                      </a:r>
                      <a:endParaRPr lang="en-US" sz="800" b="1" i="0" u="none" strike="noStrike">
                        <a:solidFill>
                          <a:srgbClr val="000000"/>
                        </a:solidFill>
                        <a:effectLst/>
                        <a:latin typeface="Calibri" panose="020F0502020204030204" pitchFamily="34" charset="0"/>
                      </a:endParaRPr>
                    </a:p>
                  </a:txBody>
                  <a:tcPr marL="5773" marR="5773" marT="5773" marB="0" anchor="ctr"/>
                </a:tc>
                <a:extLst>
                  <a:ext uri="{0D108BD9-81ED-4DB2-BD59-A6C34878D82A}">
                    <a16:rowId xmlns:a16="http://schemas.microsoft.com/office/drawing/2014/main" val="2883509160"/>
                  </a:ext>
                </a:extLst>
              </a:tr>
              <a:tr h="154959">
                <a:tc>
                  <a:txBody>
                    <a:bodyPr/>
                    <a:lstStyle/>
                    <a:p>
                      <a:pPr algn="l" fontAlgn="b"/>
                      <a:r>
                        <a:rPr lang="en-US" sz="800" u="none" strike="noStrike">
                          <a:effectLst/>
                        </a:rPr>
                        <a:t>ABIQUIU (005)</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1016743531"/>
                  </a:ext>
                </a:extLst>
              </a:tr>
              <a:tr h="154959">
                <a:tc>
                  <a:txBody>
                    <a:bodyPr/>
                    <a:lstStyle/>
                    <a:p>
                      <a:pPr algn="l" fontAlgn="b"/>
                      <a:r>
                        <a:rPr lang="en-US" sz="800" u="none" strike="noStrike">
                          <a:effectLst/>
                        </a:rPr>
                        <a:t>ALCALDE (015)</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1</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502894244"/>
                  </a:ext>
                </a:extLst>
              </a:tr>
              <a:tr h="154959">
                <a:tc>
                  <a:txBody>
                    <a:bodyPr/>
                    <a:lstStyle/>
                    <a:p>
                      <a:pPr algn="l" fontAlgn="b"/>
                      <a:r>
                        <a:rPr lang="en-US" sz="800" u="none" strike="noStrike">
                          <a:effectLst/>
                        </a:rPr>
                        <a:t>CFVMS (019)</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11</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613.03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613.03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4285551950"/>
                  </a:ext>
                </a:extLst>
              </a:tr>
              <a:tr h="154959">
                <a:tc>
                  <a:txBody>
                    <a:bodyPr/>
                    <a:lstStyle/>
                    <a:p>
                      <a:pPr algn="l" fontAlgn="b"/>
                      <a:r>
                        <a:rPr lang="en-US" sz="800" u="none" strike="noStrike">
                          <a:effectLst/>
                        </a:rPr>
                        <a:t>CHIMAYO (039)</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8.2</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456.99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35.05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18.72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53.77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510.756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1367610001"/>
                  </a:ext>
                </a:extLst>
              </a:tr>
              <a:tr h="154959">
                <a:tc>
                  <a:txBody>
                    <a:bodyPr/>
                    <a:lstStyle/>
                    <a:p>
                      <a:pPr algn="l" fontAlgn="b"/>
                      <a:r>
                        <a:rPr lang="en-US" sz="800" u="none" strike="noStrike">
                          <a:effectLst/>
                        </a:rPr>
                        <a:t>DIXON (042)</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dirty="0">
                          <a:effectLst/>
                        </a:rPr>
                        <a:t> $       55.73 </a:t>
                      </a:r>
                      <a:endParaRPr lang="en-US" sz="700" b="0" i="0" u="none" strike="noStrike" dirty="0">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2910567477"/>
                  </a:ext>
                </a:extLst>
              </a:tr>
              <a:tr h="154959">
                <a:tc>
                  <a:txBody>
                    <a:bodyPr/>
                    <a:lstStyle/>
                    <a:p>
                      <a:pPr algn="l" fontAlgn="b"/>
                      <a:r>
                        <a:rPr lang="en-US" sz="800" u="none" strike="noStrike">
                          <a:effectLst/>
                        </a:rPr>
                        <a:t>ETS (053)</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9.5</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529.44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35.05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18.72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53.77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583.21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95245472"/>
                  </a:ext>
                </a:extLst>
              </a:tr>
              <a:tr h="154959">
                <a:tc>
                  <a:txBody>
                    <a:bodyPr/>
                    <a:lstStyle/>
                    <a:p>
                      <a:pPr algn="l" fontAlgn="b"/>
                      <a:r>
                        <a:rPr lang="en-US" sz="800" u="none" strike="noStrike">
                          <a:effectLst/>
                        </a:rPr>
                        <a:t>EVHS (050)</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16.7</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930.69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140.14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74.88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215.02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1,145.71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1995910479"/>
                  </a:ext>
                </a:extLst>
              </a:tr>
              <a:tr h="154959">
                <a:tc>
                  <a:txBody>
                    <a:bodyPr/>
                    <a:lstStyle/>
                    <a:p>
                      <a:pPr algn="l" fontAlgn="b"/>
                      <a:r>
                        <a:rPr lang="en-US" sz="800" u="none" strike="noStrike">
                          <a:effectLst/>
                        </a:rPr>
                        <a:t>HERNANDEZ (008)</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1235437727"/>
                  </a:ext>
                </a:extLst>
              </a:tr>
              <a:tr h="154959">
                <a:tc>
                  <a:txBody>
                    <a:bodyPr/>
                    <a:lstStyle/>
                    <a:p>
                      <a:pPr algn="l" fontAlgn="b"/>
                      <a:r>
                        <a:rPr lang="en-US" sz="800" u="none" strike="noStrike">
                          <a:effectLst/>
                        </a:rPr>
                        <a:t>HOMEBOUND </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1.8</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100.31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100.31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54346108"/>
                  </a:ext>
                </a:extLst>
              </a:tr>
              <a:tr h="154959">
                <a:tc>
                  <a:txBody>
                    <a:bodyPr/>
                    <a:lstStyle/>
                    <a:p>
                      <a:pPr algn="l" fontAlgn="b"/>
                      <a:r>
                        <a:rPr lang="en-US" sz="800" u="none" strike="noStrike">
                          <a:effectLst/>
                        </a:rPr>
                        <a:t>JHR (048)</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3</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167.19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167.19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2313683582"/>
                  </a:ext>
                </a:extLst>
              </a:tr>
              <a:tr h="154959">
                <a:tc>
                  <a:txBody>
                    <a:bodyPr/>
                    <a:lstStyle/>
                    <a:p>
                      <a:pPr algn="l" fontAlgn="b"/>
                      <a:r>
                        <a:rPr lang="en-US" sz="800" u="none" strike="noStrike">
                          <a:effectLst/>
                        </a:rPr>
                        <a:t>LNKC (142)</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179494059"/>
                  </a:ext>
                </a:extLst>
              </a:tr>
              <a:tr h="154959">
                <a:tc>
                  <a:txBody>
                    <a:bodyPr/>
                    <a:lstStyle/>
                    <a:p>
                      <a:pPr algn="l" fontAlgn="b"/>
                      <a:r>
                        <a:rPr lang="en-US" sz="800" u="none" strike="noStrike">
                          <a:effectLst/>
                        </a:rPr>
                        <a:t>MISC. PRIVATE (188)</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526860932"/>
                  </a:ext>
                </a:extLst>
              </a:tr>
              <a:tr h="154959">
                <a:tc>
                  <a:txBody>
                    <a:bodyPr/>
                    <a:lstStyle/>
                    <a:p>
                      <a:pPr algn="l" fontAlgn="b"/>
                      <a:r>
                        <a:rPr lang="en-US" sz="800" u="none" strike="noStrike">
                          <a:effectLst/>
                        </a:rPr>
                        <a:t>SAN JUAN (144)</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14.2</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791.37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791.37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936984919"/>
                  </a:ext>
                </a:extLst>
              </a:tr>
              <a:tr h="154959">
                <a:tc>
                  <a:txBody>
                    <a:bodyPr/>
                    <a:lstStyle/>
                    <a:p>
                      <a:pPr algn="l" fontAlgn="b"/>
                      <a:r>
                        <a:rPr lang="en-US" sz="800" u="none" strike="noStrike">
                          <a:effectLst/>
                        </a:rPr>
                        <a:t>TEQ (145)</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758904344"/>
                  </a:ext>
                </a:extLst>
              </a:tr>
              <a:tr h="154959">
                <a:tc>
                  <a:txBody>
                    <a:bodyPr/>
                    <a:lstStyle/>
                    <a:p>
                      <a:pPr algn="l" fontAlgn="b"/>
                      <a:r>
                        <a:rPr lang="en-US" sz="800" u="none" strike="noStrike">
                          <a:effectLst/>
                        </a:rPr>
                        <a:t>VELARDE (169)</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18407322"/>
                  </a:ext>
                </a:extLst>
              </a:tr>
              <a:tr h="154959">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471372205"/>
                  </a:ext>
                </a:extLst>
              </a:tr>
              <a:tr h="283885">
                <a:tc>
                  <a:txBody>
                    <a:bodyPr/>
                    <a:lstStyle/>
                    <a:p>
                      <a:pPr algn="l" fontAlgn="b"/>
                      <a:r>
                        <a:rPr lang="en-US" sz="800" u="none" strike="noStrike">
                          <a:effectLst/>
                        </a:rPr>
                        <a:t>TOTAL AMOUNT DUE</a:t>
                      </a:r>
                      <a:endParaRPr lang="en-US" sz="800" b="1"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55.73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65.4</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3,644.74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r" fontAlgn="b"/>
                      <a:r>
                        <a:rPr lang="en-US" sz="700" u="none" strike="noStrike">
                          <a:effectLst/>
                        </a:rPr>
                        <a:t>210.24</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112.32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322.56 </a:t>
                      </a:r>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3,967.30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678949907"/>
                  </a:ext>
                </a:extLst>
              </a:tr>
              <a:tr h="224381">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r>
                        <a:rPr lang="en-US" sz="700" u="none" strike="noStrike">
                          <a:effectLst/>
                        </a:rPr>
                        <a:t> $                 3,967.30 </a:t>
                      </a:r>
                      <a:endParaRPr lang="en-US" sz="700" b="0" i="0" u="none" strike="noStrike">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153976729"/>
                  </a:ext>
                </a:extLst>
              </a:tr>
              <a:tr h="123968">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a:solidFill>
                          <a:srgbClr val="000000"/>
                        </a:solidFill>
                        <a:effectLst/>
                        <a:latin typeface="Calibri" panose="020F0502020204030204" pitchFamily="34" charset="0"/>
                      </a:endParaRPr>
                    </a:p>
                  </a:txBody>
                  <a:tcPr marL="5773" marR="5773" marT="5773" marB="0" anchor="b"/>
                </a:tc>
                <a:tc>
                  <a:txBody>
                    <a:bodyPr/>
                    <a:lstStyle/>
                    <a:p>
                      <a:pPr algn="l" fontAlgn="b"/>
                      <a:endParaRPr lang="en-US" sz="700" b="0" i="0" u="none" strike="noStrike" dirty="0">
                        <a:solidFill>
                          <a:srgbClr val="000000"/>
                        </a:solidFill>
                        <a:effectLst/>
                        <a:latin typeface="Calibri" panose="020F0502020204030204" pitchFamily="34" charset="0"/>
                      </a:endParaRPr>
                    </a:p>
                  </a:txBody>
                  <a:tcPr marL="5773" marR="5773" marT="5773" marB="0" anchor="b"/>
                </a:tc>
                <a:extLst>
                  <a:ext uri="{0D108BD9-81ED-4DB2-BD59-A6C34878D82A}">
                    <a16:rowId xmlns:a16="http://schemas.microsoft.com/office/drawing/2014/main" val="3870187883"/>
                  </a:ext>
                </a:extLst>
              </a:tr>
            </a:tbl>
          </a:graphicData>
        </a:graphic>
      </p:graphicFrame>
    </p:spTree>
    <p:extLst>
      <p:ext uri="{BB962C8B-B14F-4D97-AF65-F5344CB8AC3E}">
        <p14:creationId xmlns:p14="http://schemas.microsoft.com/office/powerpoint/2010/main" val="318850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2A034-5D5D-472A-BE49-2508F7640036}"/>
              </a:ext>
            </a:extLst>
          </p:cNvPr>
          <p:cNvSpPr>
            <a:spLocks noGrp="1"/>
          </p:cNvSpPr>
          <p:nvPr>
            <p:ph type="title"/>
          </p:nvPr>
        </p:nvSpPr>
        <p:spPr/>
        <p:txBody>
          <a:bodyPr/>
          <a:lstStyle/>
          <a:p>
            <a:r>
              <a:rPr lang="en-US"/>
              <a:t>Santa Fe Public Schools—</a:t>
            </a:r>
          </a:p>
        </p:txBody>
      </p:sp>
      <p:sp>
        <p:nvSpPr>
          <p:cNvPr id="3" name="Content Placeholder 2">
            <a:extLst>
              <a:ext uri="{FF2B5EF4-FFF2-40B4-BE49-F238E27FC236}">
                <a16:creationId xmlns:a16="http://schemas.microsoft.com/office/drawing/2014/main" id="{AF68031E-3734-488E-A811-F2D37900CD86}"/>
              </a:ext>
            </a:extLst>
          </p:cNvPr>
          <p:cNvSpPr>
            <a:spLocks noGrp="1"/>
          </p:cNvSpPr>
          <p:nvPr>
            <p:ph sz="half" idx="1"/>
          </p:nvPr>
        </p:nvSpPr>
        <p:spPr>
          <a:xfrm>
            <a:off x="243840" y="1825624"/>
            <a:ext cx="5775960" cy="4940935"/>
          </a:xfrm>
        </p:spPr>
        <p:txBody>
          <a:bodyPr/>
          <a:lstStyle/>
          <a:p>
            <a:r>
              <a:rPr lang="en-US">
                <a:solidFill>
                  <a:srgbClr val="FF0000"/>
                </a:solidFill>
              </a:rPr>
              <a:t>Contractor Log Sample</a:t>
            </a:r>
          </a:p>
          <a:p>
            <a:endParaRPr lang="en-US">
              <a:solidFill>
                <a:srgbClr val="FF0000"/>
              </a:solidFill>
            </a:endParaRPr>
          </a:p>
          <a:p>
            <a:endParaRPr lang="en-US"/>
          </a:p>
        </p:txBody>
      </p:sp>
      <p:sp>
        <p:nvSpPr>
          <p:cNvPr id="4" name="Content Placeholder 3">
            <a:extLst>
              <a:ext uri="{FF2B5EF4-FFF2-40B4-BE49-F238E27FC236}">
                <a16:creationId xmlns:a16="http://schemas.microsoft.com/office/drawing/2014/main" id="{751FEB3A-6325-49D9-94AF-0AF1385A0F14}"/>
              </a:ext>
            </a:extLst>
          </p:cNvPr>
          <p:cNvSpPr>
            <a:spLocks noGrp="1"/>
          </p:cNvSpPr>
          <p:nvPr>
            <p:ph sz="half" idx="2"/>
          </p:nvPr>
        </p:nvSpPr>
        <p:spPr>
          <a:xfrm>
            <a:off x="6172200" y="1825625"/>
            <a:ext cx="5775960" cy="4940934"/>
          </a:xfrm>
        </p:spPr>
        <p:txBody>
          <a:bodyPr/>
          <a:lstStyle/>
          <a:p>
            <a:r>
              <a:rPr lang="en-US">
                <a:solidFill>
                  <a:srgbClr val="FF0000"/>
                </a:solidFill>
              </a:rPr>
              <a:t>Leave Slip Sample</a:t>
            </a:r>
          </a:p>
          <a:p>
            <a:endParaRPr lang="en-US">
              <a:solidFill>
                <a:srgbClr val="FF0000"/>
              </a:solidFill>
            </a:endParaRPr>
          </a:p>
          <a:p>
            <a:endParaRPr lang="en-US"/>
          </a:p>
        </p:txBody>
      </p:sp>
      <p:pic>
        <p:nvPicPr>
          <p:cNvPr id="6" name="Picture 5" descr="Table&#10;&#10;Description automatically generated">
            <a:extLst>
              <a:ext uri="{FF2B5EF4-FFF2-40B4-BE49-F238E27FC236}">
                <a16:creationId xmlns:a16="http://schemas.microsoft.com/office/drawing/2014/main" id="{3B367732-1AF9-4F9A-B6E1-BC0CA2B09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9690" y="2467770"/>
            <a:ext cx="3613412" cy="4025105"/>
          </a:xfrm>
          <a:prstGeom prst="rect">
            <a:avLst/>
          </a:prstGeom>
          <a:solidFill>
            <a:srgbClr val="C00000">
              <a:alpha val="93000"/>
            </a:srgbClr>
          </a:solidFill>
          <a:ln>
            <a:solidFill>
              <a:schemeClr val="accent1"/>
            </a:solidFill>
          </a:ln>
        </p:spPr>
      </p:pic>
      <p:pic>
        <p:nvPicPr>
          <p:cNvPr id="8" name="Picture 7">
            <a:extLst>
              <a:ext uri="{FF2B5EF4-FFF2-40B4-BE49-F238E27FC236}">
                <a16:creationId xmlns:a16="http://schemas.microsoft.com/office/drawing/2014/main" id="{76D7518B-0254-477B-AA24-E2F3DDFCA934}"/>
              </a:ext>
            </a:extLst>
          </p:cNvPr>
          <p:cNvPicPr>
            <a:picLocks noChangeAspect="1"/>
          </p:cNvPicPr>
          <p:nvPr/>
        </p:nvPicPr>
        <p:blipFill>
          <a:blip r:embed="rId4"/>
          <a:stretch>
            <a:fillRect/>
          </a:stretch>
        </p:blipFill>
        <p:spPr>
          <a:xfrm>
            <a:off x="7105650" y="2399343"/>
            <a:ext cx="3886200" cy="4093532"/>
          </a:xfrm>
          <a:prstGeom prst="rect">
            <a:avLst/>
          </a:prstGeom>
          <a:solidFill>
            <a:srgbClr val="C00000"/>
          </a:solidFill>
          <a:ln>
            <a:solidFill>
              <a:schemeClr val="accent1">
                <a:alpha val="83000"/>
              </a:schemeClr>
            </a:solidFill>
          </a:ln>
        </p:spPr>
      </p:pic>
    </p:spTree>
    <p:extLst>
      <p:ext uri="{BB962C8B-B14F-4D97-AF65-F5344CB8AC3E}">
        <p14:creationId xmlns:p14="http://schemas.microsoft.com/office/powerpoint/2010/main" val="3572019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143" y="284062"/>
            <a:ext cx="6347713" cy="762000"/>
          </a:xfrm>
        </p:spPr>
        <p:txBody>
          <a:bodyPr>
            <a:noAutofit/>
          </a:bodyPr>
          <a:lstStyle/>
          <a:p>
            <a:pPr algn="ctr"/>
            <a:r>
              <a:rPr lang="en-US" sz="6000" b="1">
                <a:latin typeface="+mn-lt"/>
              </a:rPr>
              <a:t>Your To-Do List</a:t>
            </a:r>
          </a:p>
        </p:txBody>
      </p:sp>
      <p:sp>
        <p:nvSpPr>
          <p:cNvPr id="3" name="Content Placeholder 2"/>
          <p:cNvSpPr>
            <a:spLocks noGrp="1"/>
          </p:cNvSpPr>
          <p:nvPr>
            <p:ph idx="1"/>
          </p:nvPr>
        </p:nvSpPr>
        <p:spPr>
          <a:xfrm>
            <a:off x="1320800" y="1456267"/>
            <a:ext cx="9458960" cy="4395893"/>
          </a:xfrm>
        </p:spPr>
        <p:txBody>
          <a:bodyPr vert="horz" lIns="91440" tIns="45720" rIns="91440" bIns="45720" rtlCol="0" anchor="t">
            <a:noAutofit/>
          </a:bodyPr>
          <a:lstStyle/>
          <a:p>
            <a:endParaRPr lang="en-US" sz="2000" dirty="0"/>
          </a:p>
          <a:p>
            <a:r>
              <a:rPr lang="en-US" sz="3000" dirty="0"/>
              <a:t>Make sure you have submitted any requested documents to Teri in HR. </a:t>
            </a:r>
          </a:p>
          <a:p>
            <a:r>
              <a:rPr lang="en-US" sz="3000" dirty="0"/>
              <a:t>Sign up for CPI. Contact Angelina for details.</a:t>
            </a:r>
          </a:p>
          <a:p>
            <a:r>
              <a:rPr lang="en-US" sz="3000" dirty="0"/>
              <a:t>Browse our Library Inventory online, look around, before school starts.</a:t>
            </a:r>
          </a:p>
          <a:p>
            <a:r>
              <a:rPr lang="en-US" sz="3000" dirty="0"/>
              <a:t>Yearly Trainings</a:t>
            </a:r>
          </a:p>
          <a:p>
            <a:endParaRPr lang="en-US" sz="2000" dirty="0"/>
          </a:p>
          <a:p>
            <a:pPr lvl="1"/>
            <a:endParaRPr lang="en-US" sz="1800" dirty="0"/>
          </a:p>
          <a:p>
            <a:endParaRPr lang="en-US" sz="2000" dirty="0"/>
          </a:p>
        </p:txBody>
      </p:sp>
      <p:cxnSp>
        <p:nvCxnSpPr>
          <p:cNvPr id="4" name="Straight Connector 3">
            <a:extLst>
              <a:ext uri="{FF2B5EF4-FFF2-40B4-BE49-F238E27FC236}">
                <a16:creationId xmlns:a16="http://schemas.microsoft.com/office/drawing/2014/main" id="{D808CB62-57F4-44F9-AF66-245C2DEA6B03}"/>
              </a:ext>
            </a:extLst>
          </p:cNvPr>
          <p:cNvCxnSpPr/>
          <p:nvPr/>
        </p:nvCxnSpPr>
        <p:spPr>
          <a:xfrm>
            <a:off x="1600200" y="116508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49CD575-453C-414C-95D6-B5C012340AEE}"/>
              </a:ext>
            </a:extLst>
          </p:cNvPr>
          <p:cNvCxnSpPr/>
          <p:nvPr/>
        </p:nvCxnSpPr>
        <p:spPr>
          <a:xfrm>
            <a:off x="1600200" y="14478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736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665589"/>
            <a:ext cx="4886325" cy="1526822"/>
          </a:xfrm>
          <a:prstGeom prst="rect">
            <a:avLst/>
          </a:prstGeom>
        </p:spPr>
        <p:txBody>
          <a:bodyPr>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IT</a:t>
            </a:r>
          </a:p>
        </p:txBody>
      </p:sp>
      <p:sp>
        <p:nvSpPr>
          <p:cNvPr id="4" name="Text Placeholder 2"/>
          <p:cNvSpPr>
            <a:spLocks noGrp="1"/>
          </p:cNvSpPr>
          <p:nvPr>
            <p:ph type="body" idx="1"/>
          </p:nvPr>
        </p:nvSpPr>
        <p:spPr>
          <a:xfrm>
            <a:off x="4886325" y="1776248"/>
            <a:ext cx="7305675" cy="2953796"/>
          </a:xfrm>
          <a:noFill/>
        </p:spPr>
        <p:txBody>
          <a:bodyPr anchor="ctr" anchorCtr="1">
            <a:normAutofit/>
          </a:bodyPr>
          <a:lstStyle/>
          <a:p>
            <a:pPr marL="685800" indent="-685800" algn="ctr">
              <a:buFont typeface="Wingdings" panose="05000000000000000000" pitchFamily="2" charset="2"/>
              <a:buChar char="v"/>
            </a:pPr>
            <a:r>
              <a:rPr lang="en-US" sz="6400" b="1" dirty="0">
                <a:solidFill>
                  <a:schemeClr val="accent1"/>
                </a:solidFill>
              </a:rPr>
              <a:t>Brad Schroeder</a:t>
            </a:r>
            <a:r>
              <a:rPr lang="en-US" sz="8600" b="1" dirty="0">
                <a:solidFill>
                  <a:schemeClr val="accent1"/>
                </a:solidFill>
              </a:rPr>
              <a:t>,</a:t>
            </a:r>
          </a:p>
          <a:p>
            <a:pPr algn="ctr"/>
            <a:r>
              <a:rPr lang="en-US" sz="5600" b="1" dirty="0">
                <a:solidFill>
                  <a:schemeClr val="accent1"/>
                </a:solidFill>
              </a:rPr>
              <a:t>Information Technology Manager</a:t>
            </a:r>
            <a:endParaRPr lang="en-US" sz="5600" dirty="0">
              <a:solidFill>
                <a:schemeClr val="accent1"/>
              </a:solidFill>
            </a:endParaRPr>
          </a:p>
        </p:txBody>
      </p:sp>
    </p:spTree>
    <p:extLst>
      <p:ext uri="{BB962C8B-B14F-4D97-AF65-F5344CB8AC3E}">
        <p14:creationId xmlns:p14="http://schemas.microsoft.com/office/powerpoint/2010/main" val="333427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DE86A2-E013-43A8-B29D-48AD89A7362E}"/>
              </a:ext>
            </a:extLst>
          </p:cNvPr>
          <p:cNvSpPr>
            <a:spLocks noGrp="1"/>
          </p:cNvSpPr>
          <p:nvPr>
            <p:ph type="title"/>
          </p:nvPr>
        </p:nvSpPr>
        <p:spPr/>
        <p:txBody>
          <a:bodyPr/>
          <a:lstStyle/>
          <a:p>
            <a:r>
              <a:rPr lang="en-US" dirty="0"/>
              <a:t>Accessing Email on CES Website</a:t>
            </a:r>
          </a:p>
        </p:txBody>
      </p:sp>
      <p:pic>
        <p:nvPicPr>
          <p:cNvPr id="9" name="Content Placeholder 8">
            <a:extLst>
              <a:ext uri="{FF2B5EF4-FFF2-40B4-BE49-F238E27FC236}">
                <a16:creationId xmlns:a16="http://schemas.microsoft.com/office/drawing/2014/main" id="{AA3E1621-0D40-4133-813F-3F84EF095A7E}"/>
              </a:ext>
            </a:extLst>
          </p:cNvPr>
          <p:cNvPicPr>
            <a:picLocks noGrp="1" noChangeAspect="1"/>
          </p:cNvPicPr>
          <p:nvPr>
            <p:ph sz="half" idx="1"/>
          </p:nvPr>
        </p:nvPicPr>
        <p:blipFill>
          <a:blip r:embed="rId3"/>
          <a:stretch>
            <a:fillRect/>
          </a:stretch>
        </p:blipFill>
        <p:spPr>
          <a:xfrm>
            <a:off x="838200" y="2258087"/>
            <a:ext cx="5181600" cy="3486414"/>
          </a:xfrm>
          <a:ln w="25400">
            <a:solidFill>
              <a:schemeClr val="accent1"/>
            </a:solidFill>
          </a:ln>
        </p:spPr>
      </p:pic>
      <p:sp>
        <p:nvSpPr>
          <p:cNvPr id="17" name="Content Placeholder 16">
            <a:extLst>
              <a:ext uri="{FF2B5EF4-FFF2-40B4-BE49-F238E27FC236}">
                <a16:creationId xmlns:a16="http://schemas.microsoft.com/office/drawing/2014/main" id="{AA7B7599-F129-4433-8EDB-A41359C0C8CB}"/>
              </a:ext>
            </a:extLst>
          </p:cNvPr>
          <p:cNvSpPr>
            <a:spLocks noGrp="1"/>
          </p:cNvSpPr>
          <p:nvPr>
            <p:ph sz="half" idx="2"/>
          </p:nvPr>
        </p:nvSpPr>
        <p:spPr>
          <a:xfrm>
            <a:off x="6172200" y="1825625"/>
            <a:ext cx="4972878" cy="4177610"/>
          </a:xfrm>
        </p:spPr>
        <p:txBody>
          <a:bodyPr/>
          <a:lstStyle/>
          <a:p>
            <a:endParaRPr lang="en-US" dirty="0"/>
          </a:p>
          <a:p>
            <a:endParaRPr lang="en-US" dirty="0"/>
          </a:p>
          <a:p>
            <a:r>
              <a:rPr lang="en-US" dirty="0"/>
              <a:t>Direct:</a:t>
            </a:r>
          </a:p>
          <a:p>
            <a:r>
              <a:rPr lang="en-US" dirty="0">
                <a:hlinkClick r:id="rId4"/>
              </a:rPr>
              <a:t>http://mail.ces.org</a:t>
            </a:r>
            <a:endParaRPr lang="en-US" dirty="0"/>
          </a:p>
          <a:p>
            <a:endParaRPr lang="en-US" dirty="0"/>
          </a:p>
        </p:txBody>
      </p:sp>
      <p:cxnSp>
        <p:nvCxnSpPr>
          <p:cNvPr id="11" name="Straight Arrow Connector 10">
            <a:extLst>
              <a:ext uri="{FF2B5EF4-FFF2-40B4-BE49-F238E27FC236}">
                <a16:creationId xmlns:a16="http://schemas.microsoft.com/office/drawing/2014/main" id="{E85E3C6B-A1D2-4D79-ADF5-3AC9AAF64025}"/>
              </a:ext>
            </a:extLst>
          </p:cNvPr>
          <p:cNvCxnSpPr>
            <a:cxnSpLocks/>
          </p:cNvCxnSpPr>
          <p:nvPr/>
        </p:nvCxnSpPr>
        <p:spPr>
          <a:xfrm>
            <a:off x="1886490" y="3176408"/>
            <a:ext cx="222795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0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568960" y="152401"/>
            <a:ext cx="11033760" cy="1377651"/>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r>
              <a:rPr lang="en-US" sz="4000" b="1" dirty="0">
                <a:solidFill>
                  <a:schemeClr val="tx2">
                    <a:lumMod val="75000"/>
                  </a:schemeClr>
                </a:solidFill>
              </a:rPr>
              <a:t>Building Access During Business Hours:</a:t>
            </a:r>
          </a:p>
        </p:txBody>
      </p:sp>
      <p:sp>
        <p:nvSpPr>
          <p:cNvPr id="5" name="TextBox 4"/>
          <p:cNvSpPr txBox="1"/>
          <p:nvPr/>
        </p:nvSpPr>
        <p:spPr>
          <a:xfrm>
            <a:off x="5752336" y="1905001"/>
            <a:ext cx="4462345" cy="4524315"/>
          </a:xfrm>
          <a:prstGeom prst="rect">
            <a:avLst/>
          </a:prstGeom>
          <a:noFill/>
        </p:spPr>
        <p:txBody>
          <a:bodyPr wrap="square" rtlCol="0" anchor="t">
            <a:spAutoFit/>
          </a:bodyPr>
          <a:lstStyle/>
          <a:p>
            <a:pPr marL="571500" indent="-571500">
              <a:buFont typeface="Arial" panose="020B0604020202020204" pitchFamily="34" charset="0"/>
              <a:buChar char="•"/>
            </a:pPr>
            <a:r>
              <a:rPr lang="en-US" sz="2400" dirty="0"/>
              <a:t>Ancillary staff must enter the building using main doors during business hours. </a:t>
            </a:r>
          </a:p>
          <a:p>
            <a:endParaRPr lang="en-US" sz="2400" dirty="0"/>
          </a:p>
          <a:p>
            <a:pPr marL="571500" indent="-571500">
              <a:buFont typeface="Arial" panose="020B0604020202020204" pitchFamily="34" charset="0"/>
              <a:buChar char="•"/>
            </a:pPr>
            <a:r>
              <a:rPr lang="en-US" sz="2400" dirty="0"/>
              <a:t>You must adhere to current requirements issued by NM Department of Health at the time.</a:t>
            </a:r>
          </a:p>
          <a:p>
            <a:pPr marL="571500" indent="-571500">
              <a:buFont typeface="Arial" panose="020B0604020202020204" pitchFamily="34" charset="0"/>
              <a:buChar char="•"/>
            </a:pPr>
            <a:endParaRPr lang="en-US" sz="2400" dirty="0">
              <a:cs typeface="Calibri"/>
            </a:endParaRPr>
          </a:p>
          <a:p>
            <a:pPr marL="571500" indent="-571500">
              <a:buFont typeface="Arial" panose="020B0604020202020204" pitchFamily="34" charset="0"/>
              <a:buChar char="•"/>
            </a:pPr>
            <a:r>
              <a:rPr lang="en-US" sz="2400" dirty="0">
                <a:cs typeface="Calibri"/>
              </a:rPr>
              <a:t>Access cards will be distributed as needed.</a:t>
            </a:r>
          </a:p>
        </p:txBody>
      </p:sp>
      <p:cxnSp>
        <p:nvCxnSpPr>
          <p:cNvPr id="6" name="Straight Connector 5">
            <a:extLst>
              <a:ext uri="{FF2B5EF4-FFF2-40B4-BE49-F238E27FC236}">
                <a16:creationId xmlns:a16="http://schemas.microsoft.com/office/drawing/2014/main" id="{1DBDAD13-6810-4059-A256-59F008919479}"/>
              </a:ext>
            </a:extLst>
          </p:cNvPr>
          <p:cNvCxnSpPr/>
          <p:nvPr/>
        </p:nvCxnSpPr>
        <p:spPr>
          <a:xfrm>
            <a:off x="1600200" y="116508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997A957-2DE7-4532-8891-4205F76249FA}"/>
              </a:ext>
            </a:extLst>
          </p:cNvPr>
          <p:cNvCxnSpPr/>
          <p:nvPr/>
        </p:nvCxnSpPr>
        <p:spPr>
          <a:xfrm>
            <a:off x="1600200" y="1371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descr="The 4 Types of Key Card Entry Systems - Buying Guide">
            <a:extLst>
              <a:ext uri="{FF2B5EF4-FFF2-40B4-BE49-F238E27FC236}">
                <a16:creationId xmlns:a16="http://schemas.microsoft.com/office/drawing/2014/main" id="{49EF8CE9-E4BF-4BCA-8232-BB38E7A8A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7320" y="1982722"/>
            <a:ext cx="2705100" cy="2872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72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1600200" y="152401"/>
            <a:ext cx="8991600" cy="1377651"/>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r>
              <a:rPr lang="en-US" sz="4000" b="1">
                <a:solidFill>
                  <a:schemeClr val="tx2">
                    <a:lumMod val="75000"/>
                  </a:schemeClr>
                </a:solidFill>
              </a:rPr>
              <a:t>Building Access after Business Hours:</a:t>
            </a:r>
          </a:p>
        </p:txBody>
      </p:sp>
      <p:sp>
        <p:nvSpPr>
          <p:cNvPr id="5" name="TextBox 4"/>
          <p:cNvSpPr txBox="1"/>
          <p:nvPr/>
        </p:nvSpPr>
        <p:spPr>
          <a:xfrm>
            <a:off x="5934307" y="1983059"/>
            <a:ext cx="4038600" cy="4893647"/>
          </a:xfrm>
          <a:prstGeom prst="rect">
            <a:avLst/>
          </a:prstGeom>
          <a:noFill/>
        </p:spPr>
        <p:txBody>
          <a:bodyPr wrap="square" rtlCol="0" anchor="t">
            <a:spAutoFit/>
          </a:bodyPr>
          <a:lstStyle/>
          <a:p>
            <a:pPr algn="ctr"/>
            <a:r>
              <a:rPr lang="en-US" sz="2400" dirty="0"/>
              <a:t>Ancillary staff will have access to the Ancillary exterior door (after business hours) using your access key. </a:t>
            </a:r>
          </a:p>
          <a:p>
            <a:pPr algn="ctr"/>
            <a:endParaRPr lang="en-US" sz="2400" dirty="0"/>
          </a:p>
          <a:p>
            <a:pPr algn="ctr"/>
            <a:r>
              <a:rPr lang="en-US" sz="2400" dirty="0"/>
              <a:t>You will be issued access cards depending on your site location.</a:t>
            </a:r>
          </a:p>
          <a:p>
            <a:pPr algn="ctr"/>
            <a:endParaRPr lang="en-US" sz="2400" dirty="0"/>
          </a:p>
          <a:p>
            <a:pPr algn="ctr"/>
            <a:r>
              <a:rPr lang="en-US" sz="2400" dirty="0"/>
              <a:t>Please enter the building from the Southwest Ancillary doors</a:t>
            </a:r>
          </a:p>
        </p:txBody>
      </p:sp>
      <p:cxnSp>
        <p:nvCxnSpPr>
          <p:cNvPr id="6" name="Straight Connector 5">
            <a:extLst>
              <a:ext uri="{FF2B5EF4-FFF2-40B4-BE49-F238E27FC236}">
                <a16:creationId xmlns:a16="http://schemas.microsoft.com/office/drawing/2014/main" id="{1DBDAD13-6810-4059-A256-59F008919479}"/>
              </a:ext>
            </a:extLst>
          </p:cNvPr>
          <p:cNvCxnSpPr/>
          <p:nvPr/>
        </p:nvCxnSpPr>
        <p:spPr>
          <a:xfrm>
            <a:off x="1600200" y="1165086"/>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997A957-2DE7-4532-8891-4205F76249FA}"/>
              </a:ext>
            </a:extLst>
          </p:cNvPr>
          <p:cNvCxnSpPr/>
          <p:nvPr/>
        </p:nvCxnSpPr>
        <p:spPr>
          <a:xfrm>
            <a:off x="1600200" y="1371600"/>
            <a:ext cx="89916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4" name="Picture 6" descr="IP Door Access Control Systems Blog | Secure Lock &amp; Alarm">
            <a:extLst>
              <a:ext uri="{FF2B5EF4-FFF2-40B4-BE49-F238E27FC236}">
                <a16:creationId xmlns:a16="http://schemas.microsoft.com/office/drawing/2014/main" id="{7FAEB5F6-3591-4328-A818-E9F2C8FBD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9094" y="1983059"/>
            <a:ext cx="2619375" cy="269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66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9CF0-C60F-41DD-8E4E-00403B38589A}"/>
              </a:ext>
            </a:extLst>
          </p:cNvPr>
          <p:cNvSpPr>
            <a:spLocks noGrp="1"/>
          </p:cNvSpPr>
          <p:nvPr>
            <p:ph type="title"/>
          </p:nvPr>
        </p:nvSpPr>
        <p:spPr/>
        <p:txBody>
          <a:bodyPr/>
          <a:lstStyle/>
          <a:p>
            <a:r>
              <a:rPr lang="en-US" b="1" dirty="0"/>
              <a:t>Requests for Equipment</a:t>
            </a:r>
          </a:p>
        </p:txBody>
      </p:sp>
      <p:sp>
        <p:nvSpPr>
          <p:cNvPr id="3" name="Content Placeholder 2">
            <a:extLst>
              <a:ext uri="{FF2B5EF4-FFF2-40B4-BE49-F238E27FC236}">
                <a16:creationId xmlns:a16="http://schemas.microsoft.com/office/drawing/2014/main" id="{83D65210-D8E5-4717-ADB4-023DEE741134}"/>
              </a:ext>
            </a:extLst>
          </p:cNvPr>
          <p:cNvSpPr>
            <a:spLocks noGrp="1"/>
          </p:cNvSpPr>
          <p:nvPr>
            <p:ph idx="1"/>
          </p:nvPr>
        </p:nvSpPr>
        <p:spPr/>
        <p:txBody>
          <a:bodyPr/>
          <a:lstStyle/>
          <a:p>
            <a:r>
              <a:rPr lang="en-US" dirty="0"/>
              <a:t>CES Ancillary Handbook</a:t>
            </a:r>
          </a:p>
          <a:p>
            <a:pPr marL="0" indent="0">
              <a:buNone/>
            </a:pPr>
            <a:endParaRPr lang="en-US" dirty="0"/>
          </a:p>
          <a:p>
            <a:pPr lvl="1"/>
            <a:r>
              <a:rPr lang="en-US" dirty="0"/>
              <a:t>Section K Equipment and Supplies (page 8)</a:t>
            </a:r>
          </a:p>
          <a:p>
            <a:pPr marL="914400" lvl="2" indent="0">
              <a:buNone/>
            </a:pPr>
            <a:r>
              <a:rPr lang="en-US" dirty="0"/>
              <a:t>“The ancillary staff member will provide personal office equipment and materials.” </a:t>
            </a:r>
          </a:p>
          <a:p>
            <a:pPr marL="914400" lvl="2" indent="0">
              <a:buNone/>
            </a:pPr>
            <a:endParaRPr lang="en-US" dirty="0"/>
          </a:p>
          <a:p>
            <a:pPr lvl="1"/>
            <a:r>
              <a:rPr lang="en-US" dirty="0"/>
              <a:t>Section V Technology Acceptable Use (pages 10-11)</a:t>
            </a:r>
          </a:p>
          <a:p>
            <a:pPr lvl="1"/>
            <a:endParaRPr lang="en-US" dirty="0"/>
          </a:p>
          <a:p>
            <a:endParaRPr lang="en-US" dirty="0"/>
          </a:p>
        </p:txBody>
      </p:sp>
    </p:spTree>
    <p:extLst>
      <p:ext uri="{BB962C8B-B14F-4D97-AF65-F5344CB8AC3E}">
        <p14:creationId xmlns:p14="http://schemas.microsoft.com/office/powerpoint/2010/main" val="6812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B382-6959-4A10-9226-59593CB68C72}"/>
              </a:ext>
            </a:extLst>
          </p:cNvPr>
          <p:cNvSpPr>
            <a:spLocks noGrp="1"/>
          </p:cNvSpPr>
          <p:nvPr>
            <p:ph type="title"/>
          </p:nvPr>
        </p:nvSpPr>
        <p:spPr/>
        <p:txBody>
          <a:bodyPr/>
          <a:lstStyle/>
          <a:p>
            <a:r>
              <a:rPr lang="en-US" b="1" dirty="0"/>
              <a:t>Requests for Laptops</a:t>
            </a:r>
          </a:p>
        </p:txBody>
      </p:sp>
      <p:sp>
        <p:nvSpPr>
          <p:cNvPr id="3" name="Content Placeholder 2">
            <a:extLst>
              <a:ext uri="{FF2B5EF4-FFF2-40B4-BE49-F238E27FC236}">
                <a16:creationId xmlns:a16="http://schemas.microsoft.com/office/drawing/2014/main" id="{F1B1BDBC-8DD8-4C6C-B121-A7689995961C}"/>
              </a:ext>
            </a:extLst>
          </p:cNvPr>
          <p:cNvSpPr>
            <a:spLocks noGrp="1"/>
          </p:cNvSpPr>
          <p:nvPr>
            <p:ph idx="1"/>
          </p:nvPr>
        </p:nvSpPr>
        <p:spPr/>
        <p:txBody>
          <a:bodyPr>
            <a:normAutofit/>
          </a:bodyPr>
          <a:lstStyle/>
          <a:p>
            <a:r>
              <a:rPr lang="en-US" dirty="0"/>
              <a:t>Ancillary Handbook states </a:t>
            </a:r>
          </a:p>
          <a:p>
            <a:pPr marL="0" indent="0">
              <a:buNone/>
            </a:pPr>
            <a:r>
              <a:rPr lang="en-US" dirty="0"/>
              <a:t>	“CES will supplement equipment and materials for student 	treatment and evaluation </a:t>
            </a:r>
            <a:r>
              <a:rPr lang="en-US" b="1" u="sng" dirty="0"/>
              <a:t>as available</a:t>
            </a:r>
            <a:r>
              <a:rPr lang="en-US" dirty="0"/>
              <a:t>.”</a:t>
            </a:r>
          </a:p>
          <a:p>
            <a:r>
              <a:rPr lang="en-US" dirty="0"/>
              <a:t>Ancillary Handbook further states</a:t>
            </a:r>
          </a:p>
          <a:p>
            <a:pPr marL="0" indent="0">
              <a:buNone/>
            </a:pPr>
            <a:r>
              <a:rPr lang="en-US" dirty="0"/>
              <a:t>	“The ancillary staff member accepts responsibility for 	materials checked out to them from CES and must pay for 	or replace any lost or stolen items checked out to them.”</a:t>
            </a:r>
          </a:p>
        </p:txBody>
      </p:sp>
    </p:spTree>
    <p:extLst>
      <p:ext uri="{BB962C8B-B14F-4D97-AF65-F5344CB8AC3E}">
        <p14:creationId xmlns:p14="http://schemas.microsoft.com/office/powerpoint/2010/main" val="81732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484580"/>
            <a:ext cx="4876800" cy="1888840"/>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6000" dirty="0">
                <a:solidFill>
                  <a:schemeClr val="tx1"/>
                </a:solidFill>
              </a:rPr>
              <a:t>Final </a:t>
            </a:r>
          </a:p>
          <a:p>
            <a:pPr algn="ctr"/>
            <a:r>
              <a:rPr lang="en-US" sz="6000" dirty="0">
                <a:solidFill>
                  <a:schemeClr val="tx1"/>
                </a:solidFill>
              </a:rPr>
              <a:t>Comments</a:t>
            </a:r>
          </a:p>
        </p:txBody>
      </p:sp>
      <p:sp>
        <p:nvSpPr>
          <p:cNvPr id="4" name="TextBox 3"/>
          <p:cNvSpPr txBox="1"/>
          <p:nvPr/>
        </p:nvSpPr>
        <p:spPr>
          <a:xfrm>
            <a:off x="4876800" y="1905875"/>
            <a:ext cx="7315200" cy="2400657"/>
          </a:xfrm>
          <a:prstGeom prst="rect">
            <a:avLst/>
          </a:prstGeom>
          <a:noFill/>
        </p:spPr>
        <p:txBody>
          <a:bodyPr wrap="square" rtlCol="0">
            <a:spAutoFit/>
          </a:bodyPr>
          <a:lstStyle/>
          <a:p>
            <a:pPr marL="685800" indent="-685800" algn="ctr">
              <a:buFont typeface="Wingdings" panose="05000000000000000000" pitchFamily="2" charset="2"/>
              <a:buChar char="v"/>
            </a:pPr>
            <a:r>
              <a:rPr lang="en-US" sz="5400" b="1" dirty="0"/>
              <a:t>Lisa Chacon-Kedge</a:t>
            </a:r>
          </a:p>
          <a:p>
            <a:pPr algn="ctr"/>
            <a:r>
              <a:rPr lang="en-US" sz="4800" dirty="0"/>
              <a:t>  Director of </a:t>
            </a:r>
          </a:p>
          <a:p>
            <a:pPr algn="ctr"/>
            <a:r>
              <a:rPr lang="en-US" sz="4800" dirty="0"/>
              <a:t>Ancillary Services</a:t>
            </a:r>
          </a:p>
        </p:txBody>
      </p:sp>
    </p:spTree>
    <p:extLst>
      <p:ext uri="{BB962C8B-B14F-4D97-AF65-F5344CB8AC3E}">
        <p14:creationId xmlns:p14="http://schemas.microsoft.com/office/powerpoint/2010/main" val="34784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6467" y="263952"/>
            <a:ext cx="8876057" cy="1093508"/>
          </a:xfrm>
        </p:spPr>
        <p:txBody>
          <a:bodyPr>
            <a:normAutofit/>
          </a:bodyPr>
          <a:lstStyle/>
          <a:p>
            <a:r>
              <a:rPr lang="en-US" b="1" dirty="0"/>
              <a:t>Have a great school year!</a:t>
            </a:r>
          </a:p>
        </p:txBody>
      </p:sp>
      <p:sp>
        <p:nvSpPr>
          <p:cNvPr id="3" name="Subtitle 2"/>
          <p:cNvSpPr>
            <a:spLocks noGrp="1"/>
          </p:cNvSpPr>
          <p:nvPr>
            <p:ph type="subTitle" idx="1"/>
          </p:nvPr>
        </p:nvSpPr>
        <p:spPr>
          <a:xfrm>
            <a:off x="1715843" y="1564724"/>
            <a:ext cx="8850923" cy="2311655"/>
          </a:xfrm>
        </p:spPr>
        <p:txBody>
          <a:bodyPr vert="horz" lIns="91440" tIns="45720" rIns="91440" bIns="45720" rtlCol="0" anchor="t">
            <a:noAutofit/>
          </a:bodyPr>
          <a:lstStyle/>
          <a:p>
            <a:pPr algn="ctr"/>
            <a:r>
              <a:rPr lang="en-US" dirty="0"/>
              <a:t>Please email Ancillary Office staff with any changes that need to be made to allocations. </a:t>
            </a:r>
          </a:p>
          <a:p>
            <a:r>
              <a:rPr lang="en-US" dirty="0">
                <a:ea typeface="+mn-lt"/>
                <a:cs typeface="+mn-lt"/>
                <a:hlinkClick r:id="rId3"/>
              </a:rPr>
              <a:t>lisa@ces.org</a:t>
            </a:r>
            <a:r>
              <a:rPr lang="en-US" dirty="0">
                <a:ea typeface="+mn-lt"/>
                <a:cs typeface="+mn-lt"/>
              </a:rPr>
              <a:t> </a:t>
            </a:r>
            <a:endParaRPr lang="en-US" dirty="0"/>
          </a:p>
          <a:p>
            <a:pPr algn="ctr"/>
            <a:r>
              <a:rPr lang="en-US" dirty="0">
                <a:hlinkClick r:id="rId4"/>
              </a:rPr>
              <a:t>angelina@ces.org</a:t>
            </a:r>
            <a:r>
              <a:rPr lang="en-US" dirty="0"/>
              <a:t> </a:t>
            </a:r>
          </a:p>
          <a:p>
            <a:pPr algn="ctr"/>
            <a:r>
              <a:rPr lang="en-US" dirty="0">
                <a:hlinkClick r:id="rId5"/>
              </a:rPr>
              <a:t>mimi@ces.org</a:t>
            </a:r>
            <a:r>
              <a:rPr lang="en-US" dirty="0"/>
              <a:t> </a:t>
            </a:r>
          </a:p>
          <a:p>
            <a:pPr algn="ctr"/>
            <a:endParaRPr lang="en-US" dirty="0"/>
          </a:p>
          <a:p>
            <a:pPr algn="ctr"/>
            <a:endParaRPr lang="en-US" dirty="0"/>
          </a:p>
          <a:p>
            <a:pPr algn="ctr"/>
            <a:endParaRPr lang="en-US" dirty="0"/>
          </a:p>
        </p:txBody>
      </p:sp>
      <p:sp>
        <p:nvSpPr>
          <p:cNvPr id="8" name="TextBox 7">
            <a:extLst>
              <a:ext uri="{FF2B5EF4-FFF2-40B4-BE49-F238E27FC236}">
                <a16:creationId xmlns:a16="http://schemas.microsoft.com/office/drawing/2014/main" id="{B8866A13-D0C9-4574-98F3-8F9CC36C4E57}"/>
              </a:ext>
            </a:extLst>
          </p:cNvPr>
          <p:cNvSpPr txBox="1"/>
          <p:nvPr/>
        </p:nvSpPr>
        <p:spPr>
          <a:xfrm>
            <a:off x="480813" y="4129284"/>
            <a:ext cx="3553928" cy="1600438"/>
          </a:xfrm>
          <a:prstGeom prst="rect">
            <a:avLst/>
          </a:prstGeom>
          <a:solidFill>
            <a:schemeClr val="bg1">
              <a:lumMod val="50000"/>
            </a:schemeClr>
          </a:solidFill>
        </p:spPr>
        <p:txBody>
          <a:bodyPr wrap="square" rtlCol="0" anchor="ctr" anchorCtr="1">
            <a:spAutoFit/>
          </a:bodyPr>
          <a:lstStyle/>
          <a:p>
            <a:pPr algn="ctr"/>
            <a:r>
              <a:rPr lang="en-US" sz="2800" b="1" dirty="0">
                <a:ln>
                  <a:solidFill>
                    <a:schemeClr val="bg1">
                      <a:lumMod val="25000"/>
                    </a:schemeClr>
                  </a:solidFill>
                </a:ln>
                <a:solidFill>
                  <a:srgbClr val="00B0F0"/>
                </a:solidFill>
              </a:rPr>
              <a:t>ALLOCATION CHANGES OR QUESTIONS</a:t>
            </a:r>
          </a:p>
          <a:p>
            <a:pPr algn="ctr"/>
            <a:endParaRPr lang="en-US" sz="1400" b="1" dirty="0">
              <a:solidFill>
                <a:schemeClr val="tx2">
                  <a:lumMod val="60000"/>
                  <a:lumOff val="40000"/>
                </a:schemeClr>
              </a:solidFill>
            </a:endParaRPr>
          </a:p>
        </p:txBody>
      </p:sp>
      <p:sp>
        <p:nvSpPr>
          <p:cNvPr id="10" name="TextBox 9">
            <a:extLst>
              <a:ext uri="{FF2B5EF4-FFF2-40B4-BE49-F238E27FC236}">
                <a16:creationId xmlns:a16="http://schemas.microsoft.com/office/drawing/2014/main" id="{46B6812C-04C9-488E-A6AF-ABED710A5583}"/>
              </a:ext>
            </a:extLst>
          </p:cNvPr>
          <p:cNvSpPr txBox="1"/>
          <p:nvPr/>
        </p:nvSpPr>
        <p:spPr>
          <a:xfrm>
            <a:off x="7861675" y="4129284"/>
            <a:ext cx="3553928" cy="1692771"/>
          </a:xfrm>
          <a:prstGeom prst="rect">
            <a:avLst/>
          </a:prstGeom>
          <a:solidFill>
            <a:srgbClr val="00B0F0"/>
          </a:solidFill>
        </p:spPr>
        <p:txBody>
          <a:bodyPr wrap="square" rtlCol="0" anchor="ctr" anchorCtr="1">
            <a:spAutoFit/>
          </a:bodyPr>
          <a:lstStyle/>
          <a:p>
            <a:pPr algn="ctr"/>
            <a:endParaRPr lang="en-US" sz="2000" dirty="0">
              <a:solidFill>
                <a:schemeClr val="tx2"/>
              </a:solidFill>
            </a:endParaRPr>
          </a:p>
          <a:p>
            <a:pPr algn="ctr"/>
            <a:r>
              <a:rPr lang="en-US" sz="2400" b="1" dirty="0">
                <a:ln>
                  <a:solidFill>
                    <a:schemeClr val="bg1">
                      <a:lumMod val="50000"/>
                    </a:schemeClr>
                  </a:solidFill>
                </a:ln>
                <a:solidFill>
                  <a:schemeClr val="bg1">
                    <a:lumMod val="10000"/>
                  </a:schemeClr>
                </a:solidFill>
              </a:rPr>
              <a:t>UPDATED LICENSES, AUTO INSURANCE, etc.</a:t>
            </a:r>
          </a:p>
          <a:p>
            <a:pPr algn="ctr"/>
            <a:endParaRPr lang="en-US" dirty="0">
              <a:solidFill>
                <a:schemeClr val="tx2"/>
              </a:solidFill>
            </a:endParaRPr>
          </a:p>
          <a:p>
            <a:pPr algn="ctr"/>
            <a:endParaRPr lang="en-US" dirty="0">
              <a:solidFill>
                <a:schemeClr val="tx2"/>
              </a:solidFill>
            </a:endParaRPr>
          </a:p>
        </p:txBody>
      </p:sp>
    </p:spTree>
    <p:extLst>
      <p:ext uri="{BB962C8B-B14F-4D97-AF65-F5344CB8AC3E}">
        <p14:creationId xmlns:p14="http://schemas.microsoft.com/office/powerpoint/2010/main" val="236456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ASP Main">
  <a:themeElements>
    <a:clrScheme name="ASP Main Grey/Teal">
      <a:dk1>
        <a:srgbClr val="005D67"/>
      </a:dk1>
      <a:lt1>
        <a:srgbClr val="EAEAEA"/>
      </a:lt1>
      <a:dk2>
        <a:srgbClr val="007C8A"/>
      </a:dk2>
      <a:lt2>
        <a:srgbClr val="E3C5B0"/>
      </a:lt2>
      <a:accent1>
        <a:srgbClr val="005D67"/>
      </a:accent1>
      <a:accent2>
        <a:srgbClr val="724828"/>
      </a:accent2>
      <a:accent3>
        <a:srgbClr val="BF630C"/>
      </a:accent3>
      <a:accent4>
        <a:srgbClr val="CC8D32"/>
      </a:accent4>
      <a:accent5>
        <a:srgbClr val="438E60"/>
      </a:accent5>
      <a:accent6>
        <a:srgbClr val="E0BA83"/>
      </a:accent6>
      <a:hlink>
        <a:srgbClr val="004047"/>
      </a:hlink>
      <a:folHlink>
        <a:srgbClr val="4C301A"/>
      </a:folHlink>
    </a:clrScheme>
    <a:fontScheme name="ASP Fonts Main">
      <a:majorFont>
        <a:latin typeface="Eurostile BQ"/>
        <a:ea typeface=""/>
        <a:cs typeface=""/>
      </a:majorFont>
      <a:minorFont>
        <a:latin typeface="Raleway"/>
        <a:ea typeface=""/>
        <a:cs typeface=""/>
      </a:minorFont>
    </a:fontScheme>
    <a:fmtScheme name="Smokey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P Main" id="{71227C6B-DFCE-4D5C-BCA8-44CCE3B2B1D7}" vid="{B80A8657-FC57-4680-9EFE-D3C1BA25A664}"/>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88C0CE30476542AC5F8D53AFED8BB1" ma:contentTypeVersion="13" ma:contentTypeDescription="Create a new document." ma:contentTypeScope="" ma:versionID="8fe2986f695f62bf872cb153325f8266">
  <xsd:schema xmlns:xsd="http://www.w3.org/2001/XMLSchema" xmlns:xs="http://www.w3.org/2001/XMLSchema" xmlns:p="http://schemas.microsoft.com/office/2006/metadata/properties" xmlns:ns2="6f31e423-9954-4acc-85cc-55557f1139f3" xmlns:ns3="fc94217b-a6bf-4d11-a789-f06f441fb9fd" targetNamespace="http://schemas.microsoft.com/office/2006/metadata/properties" ma:root="true" ma:fieldsID="fc47543f14a7db69fcdbbfe2792f445a" ns2:_="" ns3:_="">
    <xsd:import namespace="6f31e423-9954-4acc-85cc-55557f1139f3"/>
    <xsd:import namespace="fc94217b-a6bf-4d11-a789-f06f441fb9f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31e423-9954-4acc-85cc-55557f1139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c94217b-a6bf-4d11-a789-f06f441fb9f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fc94217b-a6bf-4d11-a789-f06f441fb9fd">
      <UserInfo>
        <DisplayName>David Chavez</DisplayName>
        <AccountId>41</AccountId>
        <AccountType/>
      </UserInfo>
      <UserInfo>
        <DisplayName>Robin Strauser</DisplayName>
        <AccountId>40</AccountId>
        <AccountType/>
      </UserInfo>
      <UserInfo>
        <DisplayName>Teri Thelemaque</DisplayName>
        <AccountId>253</AccountId>
        <AccountType/>
      </UserInfo>
      <UserInfo>
        <DisplayName>Adela Chavez</DisplayName>
        <AccountId>45</AccountId>
        <AccountType/>
      </UserInfo>
      <UserInfo>
        <DisplayName>Angelina Sandoval</DisplayName>
        <AccountId>1989</AccountId>
        <AccountType/>
      </UserInfo>
      <UserInfo>
        <DisplayName>Brad W. Schroeder</DisplayName>
        <AccountId>14</AccountId>
        <AccountType/>
      </UserInfo>
      <UserInfo>
        <DisplayName>Kathleen Flaherty</DisplayName>
        <AccountId>295</AccountId>
        <AccountType/>
      </UserInfo>
      <UserInfo>
        <DisplayName>Natasha Orona</DisplayName>
        <AccountId>22</AccountId>
        <AccountType/>
      </UserInfo>
      <UserInfo>
        <DisplayName>Mimi Sacone</DisplayName>
        <AccountId>5233</AccountId>
        <AccountType/>
      </UserInfo>
    </SharedWithUsers>
  </documentManagement>
</p:properties>
</file>

<file path=customXml/itemProps1.xml><?xml version="1.0" encoding="utf-8"?>
<ds:datastoreItem xmlns:ds="http://schemas.openxmlformats.org/officeDocument/2006/customXml" ds:itemID="{4A8F2BFE-8BB5-4138-9232-B12804F47F3E}">
  <ds:schemaRefs>
    <ds:schemaRef ds:uri="http://schemas.microsoft.com/sharepoint/v3/contenttype/forms"/>
  </ds:schemaRefs>
</ds:datastoreItem>
</file>

<file path=customXml/itemProps2.xml><?xml version="1.0" encoding="utf-8"?>
<ds:datastoreItem xmlns:ds="http://schemas.openxmlformats.org/officeDocument/2006/customXml" ds:itemID="{1D2F99A7-3A86-487A-8732-820DB3026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31e423-9954-4acc-85cc-55557f1139f3"/>
    <ds:schemaRef ds:uri="fc94217b-a6bf-4d11-a789-f06f441fb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3374BC-E25E-4BAE-AD72-418F94B7FFDC}">
  <ds:schemaRefs>
    <ds:schemaRef ds:uri="http://schemas.openxmlformats.org/package/2006/metadata/core-properties"/>
    <ds:schemaRef ds:uri="http://schemas.microsoft.com/office/2006/metadata/properties"/>
    <ds:schemaRef ds:uri="fc94217b-a6bf-4d11-a789-f06f441fb9fd"/>
    <ds:schemaRef ds:uri="http://schemas.microsoft.com/office/2006/documentManagement/types"/>
    <ds:schemaRef ds:uri="http://www.w3.org/XML/1998/namespace"/>
    <ds:schemaRef ds:uri="http://purl.org/dc/terms/"/>
    <ds:schemaRef ds:uri="http://purl.org/dc/dcmitype/"/>
    <ds:schemaRef ds:uri="http://purl.org/dc/elements/1.1/"/>
    <ds:schemaRef ds:uri="http://schemas.microsoft.com/office/infopath/2007/PartnerControls"/>
    <ds:schemaRef ds:uri="6f31e423-9954-4acc-85cc-55557f1139f3"/>
  </ds:schemaRefs>
</ds:datastoreItem>
</file>

<file path=docProps/app.xml><?xml version="1.0" encoding="utf-8"?>
<Properties xmlns="http://schemas.openxmlformats.org/officeDocument/2006/extended-properties" xmlns:vt="http://schemas.openxmlformats.org/officeDocument/2006/docPropsVTypes">
  <Template>ASP Main</Template>
  <TotalTime>0</TotalTime>
  <Words>8828</Words>
  <Application>Microsoft Office PowerPoint</Application>
  <PresentationFormat>Widescreen</PresentationFormat>
  <Paragraphs>1106</Paragraphs>
  <Slides>138</Slides>
  <Notes>138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138</vt:i4>
      </vt:variant>
    </vt:vector>
  </HeadingPairs>
  <TitlesOfParts>
    <vt:vector size="148" baseType="lpstr">
      <vt:lpstr>Arial</vt:lpstr>
      <vt:lpstr>Barlow SemiBold</vt:lpstr>
      <vt:lpstr>Calibri</vt:lpstr>
      <vt:lpstr>CIDFont+F1</vt:lpstr>
      <vt:lpstr>Courier New</vt:lpstr>
      <vt:lpstr>Eurostile BQ</vt:lpstr>
      <vt:lpstr>Raleway</vt:lpstr>
      <vt:lpstr>Segoe Print</vt:lpstr>
      <vt:lpstr>Wingdings</vt:lpstr>
      <vt:lpstr>ASP Main</vt:lpstr>
      <vt:lpstr>CES Ancillary Meeting</vt:lpstr>
      <vt:lpstr>PowerPoint Presentation</vt:lpstr>
      <vt:lpstr> Welcome, New and Returning Ancillary Staff!  (hired since May 15, 2021 Meeting)</vt:lpstr>
      <vt:lpstr>History &amp; Purpose of CES Ancillary Staff Meetings</vt:lpstr>
      <vt:lpstr>Are Ancillary Staff Meetings Mandatory?</vt:lpstr>
      <vt:lpstr>Other Services Offered by CES to Member Districts</vt:lpstr>
      <vt:lpstr> Julie Garcia, SPHR, SHRM-SCP, ARM-P POMS AND ASSOCIATES  </vt:lpstr>
      <vt:lpstr>What is new on the liability front HB 128: SCHOOL PERSONNEL BACKGROUND &amp; TRAINING  Title IX  - Educational Amendments Act of 1972   Julie Garcia, SPHR, SHRM-SCP, ARM-P POMS AND ASSOCIATES July 31, 2021 </vt:lpstr>
      <vt:lpstr>HB 128 </vt:lpstr>
      <vt:lpstr> Sexual Molestation/Inappropriate Touching Claims </vt:lpstr>
      <vt:lpstr>Gary Gregor - 114 years in prison after being convicted of raping and abusing girls at an Española and Santa Fe elementary schools </vt:lpstr>
      <vt:lpstr>Cost of one Predator to NMPSIA</vt:lpstr>
      <vt:lpstr>Risk Management recommendation Educator Misconduct  Boundaries – Step one  HB 128 – Step two</vt:lpstr>
      <vt:lpstr>New – Definition of Ethical Misconduct</vt:lpstr>
      <vt:lpstr>Article 6A: Sexual Exploitation of Children, 30-6A-1 through 30-6A-4 </vt:lpstr>
      <vt:lpstr> Chapter 30: Criminal Offenses Article 9: Sexual Offenses </vt:lpstr>
      <vt:lpstr>30-9-13. Criminal sexual contact of a minor. </vt:lpstr>
      <vt:lpstr>30-9-13. Criminal sexual contact of a minor. </vt:lpstr>
      <vt:lpstr>30-9-13. Criminal sexual contact of a minor. </vt:lpstr>
      <vt:lpstr>New –Applications must include</vt:lpstr>
      <vt:lpstr>  New - Waiver for release of information</vt:lpstr>
      <vt:lpstr>  New - Questions for former employers</vt:lpstr>
      <vt:lpstr>Training</vt:lpstr>
      <vt:lpstr>   Training must include </vt:lpstr>
      <vt:lpstr>  Required Training – Good idea </vt:lpstr>
      <vt:lpstr>Mandatory Reporting</vt:lpstr>
      <vt:lpstr> Mandatory report (existing language)</vt:lpstr>
      <vt:lpstr>   New - Mandatory reporting</vt:lpstr>
      <vt:lpstr>  New - Reporting - Coordination</vt:lpstr>
      <vt:lpstr>I made a report and nothing happened!  New language</vt:lpstr>
      <vt:lpstr>New - The Investigation</vt:lpstr>
      <vt:lpstr>    New - Investigation</vt:lpstr>
      <vt:lpstr>     Investigator?</vt:lpstr>
      <vt:lpstr>     New- PED List </vt:lpstr>
      <vt:lpstr>Passing the Trash </vt:lpstr>
      <vt:lpstr>Title IX</vt:lpstr>
      <vt:lpstr>The 2020 changes to Title IX</vt:lpstr>
      <vt:lpstr>New Definitions</vt:lpstr>
      <vt:lpstr>NEW Definitions, cont’d</vt:lpstr>
      <vt:lpstr>    Title IX Coordinator</vt:lpstr>
      <vt:lpstr>  Investigation -similar to EEOC Investigation</vt:lpstr>
      <vt:lpstr>    Good News</vt:lpstr>
      <vt:lpstr>Questions</vt:lpstr>
      <vt:lpstr>Break</vt:lpstr>
      <vt:lpstr>PowerPoint Presentation</vt:lpstr>
      <vt:lpstr>Ancillary Services to School Districts</vt:lpstr>
      <vt:lpstr>Staff Allocations &amp; Pay and District Invoices:  A Balancing Act</vt:lpstr>
      <vt:lpstr>A Few Reminders from the Business Office</vt:lpstr>
      <vt:lpstr>Referral Bonuses</vt:lpstr>
      <vt:lpstr> Professional Liability Insurance POMS &amp; Associates </vt:lpstr>
      <vt:lpstr>PowerPoint Presentation</vt:lpstr>
      <vt:lpstr>PowerPoint Presentation</vt:lpstr>
      <vt:lpstr>Online Pay Stubs</vt:lpstr>
      <vt:lpstr>PowerPoint Presentation</vt:lpstr>
      <vt:lpstr>PowerPoint Presentation</vt:lpstr>
      <vt:lpstr>W-2 Info</vt:lpstr>
      <vt:lpstr>PowerPoint Presentation</vt:lpstr>
      <vt:lpstr>You should have received:</vt:lpstr>
      <vt:lpstr>Other Ancillary Requests</vt:lpstr>
      <vt:lpstr>Monitoring Your Allocation</vt:lpstr>
      <vt:lpstr>Important to Monitor both YTD and Weekly Hours</vt:lpstr>
      <vt:lpstr>Important to Monitor both YTD and Weekly Hours</vt:lpstr>
      <vt:lpstr>Districts with Specific Professional Service Agreements</vt:lpstr>
      <vt:lpstr>The Payroll Invoicing Cycle</vt:lpstr>
      <vt:lpstr>The Payroll Invoicing Cycle (Cont.)</vt:lpstr>
      <vt:lpstr>Example of Invoice</vt:lpstr>
      <vt:lpstr>Response from District</vt:lpstr>
      <vt:lpstr>Adjustment Required </vt:lpstr>
      <vt:lpstr>On the other hand…</vt:lpstr>
      <vt:lpstr>Going Forward</vt:lpstr>
      <vt:lpstr>Discipline Representatives:</vt:lpstr>
      <vt:lpstr>PowerPoint Presentation</vt:lpstr>
      <vt:lpstr>Updated paperwork</vt:lpstr>
      <vt:lpstr>Yearly Trainings</vt:lpstr>
      <vt:lpstr>Background Checks</vt:lpstr>
      <vt:lpstr>Workman's Compensation</vt:lpstr>
      <vt:lpstr>PowerPoint Presentation</vt:lpstr>
      <vt:lpstr>Flexible Spending Accounts</vt:lpstr>
      <vt:lpstr>Transition from CBA to First Financial</vt:lpstr>
      <vt:lpstr>Insurance Premiums</vt:lpstr>
      <vt:lpstr>Open Enrollment</vt:lpstr>
      <vt:lpstr>For more information on PlanMember Services (Retirement and Investing) please contact Teri Thelemaque at  teri@ces.org </vt:lpstr>
      <vt:lpstr>PowerPoint Presentation</vt:lpstr>
      <vt:lpstr>Test Kits, Materials, Equipment, and Protocols</vt:lpstr>
      <vt:lpstr>Follett Website – Online Library</vt:lpstr>
      <vt:lpstr>Follett Website Tour and  Account Setup</vt:lpstr>
      <vt:lpstr>PowerPoint Presentation</vt:lpstr>
      <vt:lpstr>PowerPoint Presentation</vt:lpstr>
      <vt:lpstr>PowerPoint Presentation</vt:lpstr>
      <vt:lpstr>Requesting Test Materials from CES:</vt:lpstr>
      <vt:lpstr>PowerPoint Presentation</vt:lpstr>
      <vt:lpstr>PowerPoint Presentation</vt:lpstr>
      <vt:lpstr>PowerPoint Presentation</vt:lpstr>
      <vt:lpstr>Checking in Materials:</vt:lpstr>
      <vt:lpstr>Updates</vt:lpstr>
      <vt:lpstr>WEBSITE TOUR</vt:lpstr>
      <vt:lpstr>PowerPoint Presentation</vt:lpstr>
      <vt:lpstr>PowerPoint Presentation</vt:lpstr>
      <vt:lpstr>PowerPoint Presentation</vt:lpstr>
      <vt:lpstr>PowerPoint Presentation</vt:lpstr>
      <vt:lpstr>“Who should I email?”</vt:lpstr>
      <vt:lpstr>CES TRAININGS</vt:lpstr>
      <vt:lpstr>Crisis Prevention Intervention Training</vt:lpstr>
      <vt:lpstr>Trainers </vt:lpstr>
      <vt:lpstr>CPI Trainings Scheduled:</vt:lpstr>
      <vt:lpstr>PowerPoint Presentation</vt:lpstr>
      <vt:lpstr>PowerPoint Presentation</vt:lpstr>
      <vt:lpstr>Timesheets</vt:lpstr>
      <vt:lpstr>Accessing the Portal</vt:lpstr>
      <vt:lpstr>Manage Timesheets </vt:lpstr>
      <vt:lpstr>Manage Timesheet Details</vt:lpstr>
      <vt:lpstr>PowerPoint Presentation</vt:lpstr>
      <vt:lpstr>PowerPoint Presentation</vt:lpstr>
      <vt:lpstr>Manage Timesheet Details (cont.)</vt:lpstr>
      <vt:lpstr>PowerPoint Presentation</vt:lpstr>
      <vt:lpstr>PowerPoint Presentation</vt:lpstr>
      <vt:lpstr>Time Sheets</vt:lpstr>
      <vt:lpstr>Time Sheets</vt:lpstr>
      <vt:lpstr>Timesheet Due Dates</vt:lpstr>
      <vt:lpstr>PowerPoint Presentation</vt:lpstr>
      <vt:lpstr>Periodic Staff Listing Report Sample</vt:lpstr>
      <vt:lpstr>Staff Allocation Report Example</vt:lpstr>
      <vt:lpstr>Year To Date Staff Summary Report Sample</vt:lpstr>
      <vt:lpstr>Log Out</vt:lpstr>
      <vt:lpstr>Training Module</vt:lpstr>
      <vt:lpstr>Districts with Special Invoicing Instructions or Expectations- Things to be aware of:</vt:lpstr>
      <vt:lpstr> Albuquerque Public Schools—  Contractor Log Example </vt:lpstr>
      <vt:lpstr> Espanola Public Schools— Billing by Location Worksheet Sample </vt:lpstr>
      <vt:lpstr>Santa Fe Public Schools—</vt:lpstr>
      <vt:lpstr>Your To-Do List</vt:lpstr>
      <vt:lpstr>PowerPoint Presentation</vt:lpstr>
      <vt:lpstr>Accessing Email on CES Website</vt:lpstr>
      <vt:lpstr>PowerPoint Presentation</vt:lpstr>
      <vt:lpstr>PowerPoint Presentation</vt:lpstr>
      <vt:lpstr>Requests for Equipment</vt:lpstr>
      <vt:lpstr>Requests for Laptops</vt:lpstr>
      <vt:lpstr>PowerPoint Presentation</vt:lpstr>
      <vt:lpstr>Have a great school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 Ancillary Meeting</dc:title>
  <dc:creator/>
  <cp:lastModifiedBy/>
  <cp:revision>1</cp:revision>
  <dcterms:created xsi:type="dcterms:W3CDTF">2012-08-30T22:49:00Z</dcterms:created>
  <dcterms:modified xsi:type="dcterms:W3CDTF">2021-07-30T19:54:22Z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0x0101002588C0CE30476542AC5F8D53AFED8BB1</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